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63"/>
  </p:notesMasterIdLst>
  <p:sldIdLst>
    <p:sldId id="257" r:id="rId2"/>
    <p:sldId id="314" r:id="rId3"/>
    <p:sldId id="259" r:id="rId4"/>
    <p:sldId id="261" r:id="rId5"/>
    <p:sldId id="307" r:id="rId6"/>
    <p:sldId id="296" r:id="rId7"/>
    <p:sldId id="297" r:id="rId8"/>
    <p:sldId id="264" r:id="rId9"/>
    <p:sldId id="302" r:id="rId10"/>
    <p:sldId id="301" r:id="rId11"/>
    <p:sldId id="309" r:id="rId12"/>
    <p:sldId id="298" r:id="rId13"/>
    <p:sldId id="299" r:id="rId14"/>
    <p:sldId id="303" r:id="rId15"/>
    <p:sldId id="305" r:id="rId16"/>
    <p:sldId id="262" r:id="rId17"/>
    <p:sldId id="313" r:id="rId18"/>
    <p:sldId id="306" r:id="rId19"/>
    <p:sldId id="300" r:id="rId20"/>
    <p:sldId id="315" r:id="rId21"/>
    <p:sldId id="265" r:id="rId22"/>
    <p:sldId id="316" r:id="rId23"/>
    <p:sldId id="304" r:id="rId24"/>
    <p:sldId id="263" r:id="rId25"/>
    <p:sldId id="317" r:id="rId26"/>
    <p:sldId id="318" r:id="rId27"/>
    <p:sldId id="319" r:id="rId28"/>
    <p:sldId id="308" r:id="rId29"/>
    <p:sldId id="320" r:id="rId30"/>
    <p:sldId id="310" r:id="rId31"/>
    <p:sldId id="311" r:id="rId32"/>
    <p:sldId id="321" r:id="rId33"/>
    <p:sldId id="322" r:id="rId34"/>
    <p:sldId id="323" r:id="rId35"/>
    <p:sldId id="324" r:id="rId36"/>
    <p:sldId id="325" r:id="rId37"/>
    <p:sldId id="326" r:id="rId38"/>
    <p:sldId id="327" r:id="rId39"/>
    <p:sldId id="328" r:id="rId40"/>
    <p:sldId id="329" r:id="rId41"/>
    <p:sldId id="330" r:id="rId42"/>
    <p:sldId id="331" r:id="rId43"/>
    <p:sldId id="333" r:id="rId44"/>
    <p:sldId id="335" r:id="rId45"/>
    <p:sldId id="337" r:id="rId46"/>
    <p:sldId id="339" r:id="rId47"/>
    <p:sldId id="340" r:id="rId48"/>
    <p:sldId id="341" r:id="rId49"/>
    <p:sldId id="342" r:id="rId50"/>
    <p:sldId id="343" r:id="rId51"/>
    <p:sldId id="346" r:id="rId52"/>
    <p:sldId id="344" r:id="rId53"/>
    <p:sldId id="347" r:id="rId54"/>
    <p:sldId id="351" r:id="rId55"/>
    <p:sldId id="350" r:id="rId56"/>
    <p:sldId id="348" r:id="rId57"/>
    <p:sldId id="352" r:id="rId58"/>
    <p:sldId id="353" r:id="rId59"/>
    <p:sldId id="354" r:id="rId60"/>
    <p:sldId id="355" r:id="rId61"/>
    <p:sldId id="280" r:id="rId62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64"/>
      <p:bold r:id="rId65"/>
      <p:italic r:id="rId66"/>
      <p:boldItalic r:id="rId67"/>
    </p:embeddedFont>
    <p:embeddedFont>
      <p:font typeface="Cambria Math" panose="02040503050406030204" pitchFamily="18" charset="0"/>
      <p:regular r:id="rId68"/>
    </p:embeddedFont>
    <p:embeddedFont>
      <p:font typeface="Quattrocento Sans" panose="020B0502050000020003" pitchFamily="34" charset="0"/>
      <p:regular r:id="rId69"/>
      <p:bold r:id="rId70"/>
      <p:italic r:id="rId71"/>
      <p:boldItalic r:id="rId72"/>
    </p:embeddedFont>
    <p:embeddedFont>
      <p:font typeface="Roboto" panose="02000000000000000000" pitchFamily="2" charset="0"/>
      <p:regular r:id="rId73"/>
      <p:bold r:id="rId74"/>
      <p:italic r:id="rId75"/>
      <p:boldItalic r:id="rId76"/>
    </p:embeddedFont>
    <p:embeddedFont>
      <p:font typeface="Roboto Slab" pitchFamily="2" charset="0"/>
      <p:regular r:id="rId77"/>
      <p:bold r:id="rId78"/>
    </p:embeddedFont>
    <p:embeddedFont>
      <p:font typeface="Source Sans Pro" panose="020B0503030403020204" pitchFamily="34" charset="0"/>
      <p:regular r:id="rId79"/>
      <p:bold r:id="rId80"/>
      <p:italic r:id="rId81"/>
      <p:boldItalic r:id="rId8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1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01FB10D-A61A-4DE4-8506-F670E7A89527}">
  <a:tblStyle styleId="{701FB10D-A61A-4DE4-8506-F670E7A8952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6398DAF6-0271-4389-B3DC-BA433CC306D7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771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81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notesMaster" Target="notesMasters/notesMaster1.xml"/><Relationship Id="rId68" Type="http://schemas.openxmlformats.org/officeDocument/2006/relationships/font" Target="fonts/font5.fntdata"/><Relationship Id="rId84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11.fntdata"/><Relationship Id="rId79" Type="http://schemas.openxmlformats.org/officeDocument/2006/relationships/font" Target="fonts/font16.fntdata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1.fntdata"/><Relationship Id="rId69" Type="http://schemas.openxmlformats.org/officeDocument/2006/relationships/font" Target="fonts/font6.fntdata"/><Relationship Id="rId77" Type="http://schemas.openxmlformats.org/officeDocument/2006/relationships/font" Target="fonts/font14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9.fntdata"/><Relationship Id="rId80" Type="http://schemas.openxmlformats.org/officeDocument/2006/relationships/font" Target="fonts/font17.fntdata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4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7.fntdata"/><Relationship Id="rId75" Type="http://schemas.openxmlformats.org/officeDocument/2006/relationships/font" Target="fonts/font12.fntdata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2.fntdata"/><Relationship Id="rId73" Type="http://schemas.openxmlformats.org/officeDocument/2006/relationships/font" Target="fonts/font10.fntdata"/><Relationship Id="rId78" Type="http://schemas.openxmlformats.org/officeDocument/2006/relationships/font" Target="fonts/font15.fntdata"/><Relationship Id="rId81" Type="http://schemas.openxmlformats.org/officeDocument/2006/relationships/font" Target="fonts/font18.fntdata"/><Relationship Id="rId86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13.fntdata"/><Relationship Id="rId7" Type="http://schemas.openxmlformats.org/officeDocument/2006/relationships/slide" Target="slides/slide6.xml"/><Relationship Id="rId71" Type="http://schemas.openxmlformats.org/officeDocument/2006/relationships/font" Target="fonts/font8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font" Target="fonts/font3.fntdata"/><Relationship Id="rId61" Type="http://schemas.openxmlformats.org/officeDocument/2006/relationships/slide" Target="slides/slide60.xml"/><Relationship Id="rId82" Type="http://schemas.openxmlformats.org/officeDocument/2006/relationships/font" Target="fonts/font1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11760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80147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44996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91003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50467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515805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884329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19335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87618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239474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205076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072736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568804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580990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951533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343961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803107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03701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099676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4176348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fda085fb6_58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fda085fb6_58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510935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3766619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900631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872796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55550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44023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513560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32808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518155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fda085fb6_58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fda085fb6_58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946592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266060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6302175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457512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308717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5948256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727512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433515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fda085fb6_58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fda085fb6_58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11631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546350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453398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488902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208012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803924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7791690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8990246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90323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830609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15229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2476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948902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233015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0475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22382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"/>
          <p:cNvSpPr txBox="1">
            <a:spLocks noGrp="1"/>
          </p:cNvSpPr>
          <p:nvPr>
            <p:ph type="ctrTitle"/>
          </p:nvPr>
        </p:nvSpPr>
        <p:spPr>
          <a:xfrm>
            <a:off x="1546025" y="1754794"/>
            <a:ext cx="5832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subTitle" idx="1"/>
          </p:nvPr>
        </p:nvSpPr>
        <p:spPr>
          <a:xfrm>
            <a:off x="1546025" y="3011511"/>
            <a:ext cx="5832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5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body" idx="1"/>
          </p:nvPr>
        </p:nvSpPr>
        <p:spPr>
          <a:xfrm>
            <a:off x="786150" y="1261700"/>
            <a:ext cx="7571700" cy="35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◎"/>
              <a:defRPr sz="2400"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◉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body" idx="1"/>
          </p:nvPr>
        </p:nvSpPr>
        <p:spPr>
          <a:xfrm>
            <a:off x="786150" y="1200150"/>
            <a:ext cx="24198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◎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◉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body" idx="2"/>
          </p:nvPr>
        </p:nvSpPr>
        <p:spPr>
          <a:xfrm>
            <a:off x="3329992" y="1200150"/>
            <a:ext cx="24198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◎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◉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body" idx="3"/>
          </p:nvPr>
        </p:nvSpPr>
        <p:spPr>
          <a:xfrm>
            <a:off x="5873834" y="1200150"/>
            <a:ext cx="24198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◎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◉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 + 2 columns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body" idx="1"/>
          </p:nvPr>
        </p:nvSpPr>
        <p:spPr>
          <a:xfrm>
            <a:off x="786137" y="1200150"/>
            <a:ext cx="36753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◎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◉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body" idx="2"/>
          </p:nvPr>
        </p:nvSpPr>
        <p:spPr>
          <a:xfrm>
            <a:off x="4682659" y="1200150"/>
            <a:ext cx="36753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◎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◉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752394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8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726533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blipFill>
          <a:blip r:embed="rId8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86150" y="1261700"/>
            <a:ext cx="7571700" cy="35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Source Sans Pro"/>
              <a:buChar char="◎"/>
              <a:defRPr sz="3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○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◉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3" r:id="rId3"/>
    <p:sldLayoutId id="2147483656" r:id="rId4"/>
    <p:sldLayoutId id="2147483659" r:id="rId5"/>
    <p:sldLayoutId id="2147483660" r:id="rId6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microsoft.com/office/2007/relationships/hdphoto" Target="../media/hdphoto1.wdp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6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3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  <p:sp>
        <p:nvSpPr>
          <p:cNvPr id="4" name="Google Shape;70;p12">
            <a:extLst>
              <a:ext uri="{FF2B5EF4-FFF2-40B4-BE49-F238E27FC236}">
                <a16:creationId xmlns:a16="http://schemas.microsoft.com/office/drawing/2014/main" id="{E8BAC404-2780-6633-EB4F-65134ACAC01A}"/>
              </a:ext>
            </a:extLst>
          </p:cNvPr>
          <p:cNvSpPr txBox="1">
            <a:spLocks/>
          </p:cNvSpPr>
          <p:nvPr/>
        </p:nvSpPr>
        <p:spPr>
          <a:xfrm>
            <a:off x="1014385" y="1463212"/>
            <a:ext cx="8129615" cy="23586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en-US" sz="6000" b="1" dirty="0"/>
              <a:t>GREEDY</a:t>
            </a:r>
            <a:br>
              <a:rPr lang="en-US" sz="6000" b="1" dirty="0"/>
            </a:br>
            <a:r>
              <a:rPr lang="en-US" sz="6000" b="1" dirty="0"/>
              <a:t>         ALGORITHM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fontAlgn="base"/>
            <a:r>
              <a:rPr lang="en-US" sz="2800" b="1" dirty="0"/>
              <a:t>On each step, the choice made must be</a:t>
            </a:r>
          </a:p>
        </p:txBody>
      </p:sp>
      <p:sp>
        <p:nvSpPr>
          <p:cNvPr id="111" name="Google Shape;111;p17"/>
          <p:cNvSpPr txBox="1">
            <a:spLocks noGrp="1"/>
          </p:cNvSpPr>
          <p:nvPr>
            <p:ph type="body" idx="1"/>
          </p:nvPr>
        </p:nvSpPr>
        <p:spPr>
          <a:xfrm>
            <a:off x="786150" y="1121479"/>
            <a:ext cx="7571700" cy="35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lvl="0" indent="0">
              <a:buNone/>
            </a:pPr>
            <a:r>
              <a:rPr lang="en-US" sz="2000" b="1" i="1" dirty="0"/>
              <a:t>1. 	Feasible</a:t>
            </a:r>
            <a:r>
              <a:rPr lang="en-US" sz="2000" dirty="0"/>
              <a:t> </a:t>
            </a:r>
          </a:p>
          <a:p>
            <a:pPr marL="76200" lvl="0" indent="0">
              <a:buNone/>
            </a:pPr>
            <a:r>
              <a:rPr lang="en-US" sz="2000" dirty="0"/>
              <a:t>	</a:t>
            </a:r>
            <a:r>
              <a:rPr lang="en-US" sz="1600" dirty="0"/>
              <a:t>satisfy the problem’s constraints </a:t>
            </a:r>
          </a:p>
          <a:p>
            <a:pPr marL="76200" lvl="0" indent="0">
              <a:buNone/>
            </a:pPr>
            <a:br>
              <a:rPr lang="en-US" sz="2000" dirty="0"/>
            </a:br>
            <a:r>
              <a:rPr lang="en-US" sz="2000" b="1" i="1" dirty="0"/>
              <a:t>2. 	Locally optimal</a:t>
            </a:r>
            <a:r>
              <a:rPr lang="en-US" sz="2000" dirty="0"/>
              <a:t> </a:t>
            </a:r>
          </a:p>
          <a:p>
            <a:pPr marL="76200" lvl="0" indent="0">
              <a:buNone/>
            </a:pPr>
            <a:r>
              <a:rPr lang="en-US" sz="2000" dirty="0"/>
              <a:t>	</a:t>
            </a:r>
            <a:r>
              <a:rPr lang="en-US" sz="1600" dirty="0"/>
              <a:t>the best local choice among all feasible choices available on that step</a:t>
            </a:r>
          </a:p>
          <a:p>
            <a:pPr marL="76200" lvl="0" indent="0">
              <a:buNone/>
            </a:pPr>
            <a:endParaRPr lang="en-US" sz="1600" dirty="0"/>
          </a:p>
          <a:p>
            <a:pPr marL="76200" lvl="0" indent="0">
              <a:buNone/>
            </a:pPr>
            <a:r>
              <a:rPr lang="en-US" sz="2000" b="1" i="1" dirty="0"/>
              <a:t>3. 	Irrevocable</a:t>
            </a:r>
            <a:r>
              <a:rPr lang="en-US" sz="2000" dirty="0"/>
              <a:t> </a:t>
            </a:r>
          </a:p>
          <a:p>
            <a:pPr marL="76200" lvl="0" indent="0">
              <a:buNone/>
            </a:pPr>
            <a:r>
              <a:rPr lang="en-US" sz="2000" dirty="0"/>
              <a:t>	</a:t>
            </a:r>
            <a:r>
              <a:rPr lang="en-US" sz="1600" dirty="0"/>
              <a:t>cannot be changed on subsequent steps</a:t>
            </a:r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1574AC2C-CCF8-43FB-43A9-71D261532E60}"/>
              </a:ext>
            </a:extLst>
          </p:cNvPr>
          <p:cNvCxnSpPr>
            <a:cxnSpLocks/>
          </p:cNvCxnSpPr>
          <p:nvPr/>
        </p:nvCxnSpPr>
        <p:spPr>
          <a:xfrm>
            <a:off x="552394" y="1010720"/>
            <a:ext cx="6761398" cy="0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57395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fontAlgn="base"/>
            <a:r>
              <a:rPr lang="en-US" sz="2800" b="1" dirty="0"/>
              <a:t>Time complexity</a:t>
            </a:r>
          </a:p>
        </p:txBody>
      </p:sp>
      <p:sp>
        <p:nvSpPr>
          <p:cNvPr id="111" name="Google Shape;111;p17"/>
          <p:cNvSpPr txBox="1">
            <a:spLocks noGrp="1"/>
          </p:cNvSpPr>
          <p:nvPr>
            <p:ph type="body" idx="1"/>
          </p:nvPr>
        </p:nvSpPr>
        <p:spPr>
          <a:xfrm>
            <a:off x="786149" y="1261700"/>
            <a:ext cx="7739083" cy="35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50000"/>
              </a:lnSpc>
            </a:pPr>
            <a:r>
              <a:rPr lang="en-US" sz="2000" dirty="0"/>
              <a:t>Is considered to be moderate</a:t>
            </a:r>
          </a:p>
          <a:p>
            <a:pPr lvl="0">
              <a:lnSpc>
                <a:spcPct val="150000"/>
              </a:lnSpc>
            </a:pPr>
            <a:r>
              <a:rPr lang="en-US" sz="2000" dirty="0"/>
              <a:t>Depends on the specific problem and the specific implementation of the algorithm </a:t>
            </a:r>
          </a:p>
          <a:p>
            <a:pPr lvl="0">
              <a:lnSpc>
                <a:spcPct val="150000"/>
              </a:lnSpc>
            </a:pPr>
            <a:r>
              <a:rPr lang="en-US" sz="2000" dirty="0"/>
              <a:t>Normally: O(n log n), O(n)</a:t>
            </a:r>
            <a:endParaRPr sz="2000"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D536AABD-FC34-743F-B33F-B285C37378E2}"/>
              </a:ext>
            </a:extLst>
          </p:cNvPr>
          <p:cNvCxnSpPr>
            <a:cxnSpLocks/>
          </p:cNvCxnSpPr>
          <p:nvPr/>
        </p:nvCxnSpPr>
        <p:spPr>
          <a:xfrm>
            <a:off x="518018" y="1010720"/>
            <a:ext cx="6761398" cy="0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29227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fontAlgn="base"/>
            <a:r>
              <a:rPr lang="en-US" b="1" dirty="0"/>
              <a:t>Return the money</a:t>
            </a:r>
          </a:p>
        </p:txBody>
      </p:sp>
      <p:sp>
        <p:nvSpPr>
          <p:cNvPr id="111" name="Google Shape;111;p17"/>
          <p:cNvSpPr txBox="1">
            <a:spLocks noGrp="1"/>
          </p:cNvSpPr>
          <p:nvPr>
            <p:ph type="body" idx="1"/>
          </p:nvPr>
        </p:nvSpPr>
        <p:spPr>
          <a:xfrm>
            <a:off x="786150" y="1261700"/>
            <a:ext cx="7571700" cy="35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lvl="0" indent="0">
              <a:buNone/>
            </a:pPr>
            <a:r>
              <a:rPr lang="en-US" dirty="0"/>
              <a:t>Return a given amount of money using the </a:t>
            </a:r>
            <a:r>
              <a:rPr lang="en-US" b="1" dirty="0"/>
              <a:t>least</a:t>
            </a:r>
            <a:r>
              <a:rPr lang="en-US" dirty="0"/>
              <a:t> possible number of bills</a:t>
            </a:r>
          </a:p>
          <a:p>
            <a:pPr lvl="0"/>
            <a:r>
              <a:rPr lang="en-US" dirty="0"/>
              <a:t>Amount of money: 6 000 VND</a:t>
            </a:r>
          </a:p>
          <a:p>
            <a:pPr lvl="0"/>
            <a:r>
              <a:rPr lang="en-US" dirty="0"/>
              <a:t>Possible number of bills: 4 000 VND</a:t>
            </a:r>
          </a:p>
          <a:p>
            <a:pPr marL="76200" lvl="0" indent="0">
              <a:buNone/>
            </a:pPr>
            <a:r>
              <a:rPr lang="en-US" dirty="0"/>
              <a:t>				3 000 VND</a:t>
            </a:r>
          </a:p>
          <a:p>
            <a:pPr marL="76200" lvl="0" indent="0">
              <a:buNone/>
            </a:pPr>
            <a:r>
              <a:rPr lang="en-US" dirty="0"/>
              <a:t>				1 000 VND</a:t>
            </a:r>
            <a:endParaRPr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F69E3BA-7DC0-9D7A-C8A8-38A6248BBD06}"/>
              </a:ext>
            </a:extLst>
          </p:cNvPr>
          <p:cNvCxnSpPr>
            <a:cxnSpLocks/>
          </p:cNvCxnSpPr>
          <p:nvPr/>
        </p:nvCxnSpPr>
        <p:spPr>
          <a:xfrm>
            <a:off x="483642" y="946871"/>
            <a:ext cx="6761398" cy="0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52058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0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6 000 </a:t>
            </a:r>
            <a:r>
              <a:rPr lang="en-US" dirty="0"/>
              <a:t>VND</a:t>
            </a:r>
            <a:endParaRPr dirty="0"/>
          </a:p>
        </p:txBody>
      </p:sp>
      <p:sp>
        <p:nvSpPr>
          <p:cNvPr id="141" name="Google Shape;141;p20"/>
          <p:cNvSpPr txBox="1">
            <a:spLocks noGrp="1"/>
          </p:cNvSpPr>
          <p:nvPr>
            <p:ph type="body" idx="1"/>
          </p:nvPr>
        </p:nvSpPr>
        <p:spPr>
          <a:xfrm>
            <a:off x="786150" y="1200150"/>
            <a:ext cx="1794017" cy="90509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b="1" dirty="0"/>
              <a:t>4 000 VND</a:t>
            </a:r>
            <a:endParaRPr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1</a:t>
            </a:r>
            <a:endParaRPr dirty="0"/>
          </a:p>
        </p:txBody>
      </p:sp>
      <p:sp>
        <p:nvSpPr>
          <p:cNvPr id="144" name="Google Shape;144;p20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11" name="Google Shape;141;p20">
            <a:extLst>
              <a:ext uri="{FF2B5EF4-FFF2-40B4-BE49-F238E27FC236}">
                <a16:creationId xmlns:a16="http://schemas.microsoft.com/office/drawing/2014/main" id="{AEEA8327-2308-4916-AB4F-2560709A7AD8}"/>
              </a:ext>
            </a:extLst>
          </p:cNvPr>
          <p:cNvSpPr txBox="1">
            <a:spLocks/>
          </p:cNvSpPr>
          <p:nvPr/>
        </p:nvSpPr>
        <p:spPr>
          <a:xfrm>
            <a:off x="2580167" y="1200150"/>
            <a:ext cx="1794017" cy="905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Source Sans Pro"/>
              <a:buChar char="◎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Source Sans Pro"/>
              <a:buChar char="◉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>
              <a:buFont typeface="Source Sans Pro"/>
              <a:buNone/>
            </a:pPr>
            <a:r>
              <a:rPr lang="en-US" b="1" dirty="0"/>
              <a:t>3 000 VND</a:t>
            </a:r>
          </a:p>
          <a:p>
            <a:pPr marL="0" indent="0">
              <a:buFont typeface="Source Sans Pro"/>
              <a:buNone/>
            </a:pPr>
            <a:r>
              <a:rPr lang="en-US" dirty="0"/>
              <a:t>0</a:t>
            </a:r>
          </a:p>
        </p:txBody>
      </p:sp>
      <p:sp>
        <p:nvSpPr>
          <p:cNvPr id="12" name="Google Shape;141;p20">
            <a:extLst>
              <a:ext uri="{FF2B5EF4-FFF2-40B4-BE49-F238E27FC236}">
                <a16:creationId xmlns:a16="http://schemas.microsoft.com/office/drawing/2014/main" id="{FA40E87B-032E-4AE3-B763-04708E6C5535}"/>
              </a:ext>
            </a:extLst>
          </p:cNvPr>
          <p:cNvSpPr txBox="1">
            <a:spLocks/>
          </p:cNvSpPr>
          <p:nvPr/>
        </p:nvSpPr>
        <p:spPr>
          <a:xfrm>
            <a:off x="4374184" y="1200150"/>
            <a:ext cx="1794017" cy="905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Source Sans Pro"/>
              <a:buChar char="◎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Source Sans Pro"/>
              <a:buChar char="◉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>
              <a:buFont typeface="Source Sans Pro"/>
              <a:buNone/>
            </a:pPr>
            <a:r>
              <a:rPr lang="en-US" b="1" dirty="0"/>
              <a:t>1 000 VND</a:t>
            </a:r>
          </a:p>
          <a:p>
            <a:pPr marL="0" indent="0">
              <a:buFont typeface="Source Sans Pro"/>
              <a:buNone/>
            </a:pPr>
            <a:r>
              <a:rPr lang="en-US" dirty="0"/>
              <a:t>2</a:t>
            </a:r>
          </a:p>
        </p:txBody>
      </p:sp>
      <p:sp>
        <p:nvSpPr>
          <p:cNvPr id="8" name="Google Shape;141;p20">
            <a:extLst>
              <a:ext uri="{FF2B5EF4-FFF2-40B4-BE49-F238E27FC236}">
                <a16:creationId xmlns:a16="http://schemas.microsoft.com/office/drawing/2014/main" id="{5093CE7B-56BA-4CBB-909D-61F4F8F01A9D}"/>
              </a:ext>
            </a:extLst>
          </p:cNvPr>
          <p:cNvSpPr txBox="1">
            <a:spLocks/>
          </p:cNvSpPr>
          <p:nvPr/>
        </p:nvSpPr>
        <p:spPr>
          <a:xfrm>
            <a:off x="786150" y="2563333"/>
            <a:ext cx="1794017" cy="905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Source Sans Pro"/>
              <a:buChar char="◎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Source Sans Pro"/>
              <a:buChar char="◉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>
              <a:buFont typeface="Source Sans Pro"/>
              <a:buNone/>
            </a:pPr>
            <a:r>
              <a:rPr lang="en-US" b="1" dirty="0"/>
              <a:t>4 000 VND</a:t>
            </a:r>
          </a:p>
          <a:p>
            <a:pPr marL="0" indent="0">
              <a:buFont typeface="Source Sans Pro"/>
              <a:buNone/>
            </a:pPr>
            <a:r>
              <a:rPr lang="en-US" dirty="0"/>
              <a:t>0</a:t>
            </a:r>
          </a:p>
        </p:txBody>
      </p:sp>
      <p:sp>
        <p:nvSpPr>
          <p:cNvPr id="9" name="Google Shape;141;p20">
            <a:extLst>
              <a:ext uri="{FF2B5EF4-FFF2-40B4-BE49-F238E27FC236}">
                <a16:creationId xmlns:a16="http://schemas.microsoft.com/office/drawing/2014/main" id="{FC756FFA-6187-45F2-87ED-BA2631B1B28B}"/>
              </a:ext>
            </a:extLst>
          </p:cNvPr>
          <p:cNvSpPr txBox="1">
            <a:spLocks/>
          </p:cNvSpPr>
          <p:nvPr/>
        </p:nvSpPr>
        <p:spPr>
          <a:xfrm>
            <a:off x="2580167" y="2563333"/>
            <a:ext cx="1794017" cy="905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Source Sans Pro"/>
              <a:buChar char="◎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Source Sans Pro"/>
              <a:buChar char="◉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>
              <a:buFont typeface="Source Sans Pro"/>
              <a:buNone/>
            </a:pPr>
            <a:r>
              <a:rPr lang="en-US" b="1" dirty="0"/>
              <a:t>3 000 VND</a:t>
            </a:r>
          </a:p>
          <a:p>
            <a:pPr marL="0" indent="0">
              <a:buFont typeface="Source Sans Pro"/>
              <a:buNone/>
            </a:pPr>
            <a:r>
              <a:rPr lang="en-US" dirty="0"/>
              <a:t>2</a:t>
            </a:r>
          </a:p>
        </p:txBody>
      </p:sp>
      <p:sp>
        <p:nvSpPr>
          <p:cNvPr id="10" name="Google Shape;141;p20">
            <a:extLst>
              <a:ext uri="{FF2B5EF4-FFF2-40B4-BE49-F238E27FC236}">
                <a16:creationId xmlns:a16="http://schemas.microsoft.com/office/drawing/2014/main" id="{BDCE05A6-FB36-4F46-A467-756B46F39FD3}"/>
              </a:ext>
            </a:extLst>
          </p:cNvPr>
          <p:cNvSpPr txBox="1">
            <a:spLocks/>
          </p:cNvSpPr>
          <p:nvPr/>
        </p:nvSpPr>
        <p:spPr>
          <a:xfrm>
            <a:off x="4374184" y="2563333"/>
            <a:ext cx="1794017" cy="905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Source Sans Pro"/>
              <a:buChar char="◎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Source Sans Pro"/>
              <a:buChar char="◉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>
              <a:buFont typeface="Source Sans Pro"/>
              <a:buNone/>
            </a:pPr>
            <a:r>
              <a:rPr lang="en-US" b="1" dirty="0"/>
              <a:t>1 000 VND</a:t>
            </a:r>
          </a:p>
          <a:p>
            <a:pPr marL="0" indent="0">
              <a:buFont typeface="Source Sans Pro"/>
              <a:buNone/>
            </a:pPr>
            <a:r>
              <a:rPr lang="en-US" dirty="0"/>
              <a:t>0</a:t>
            </a:r>
          </a:p>
        </p:txBody>
      </p:sp>
      <p:sp>
        <p:nvSpPr>
          <p:cNvPr id="15" name="Google Shape;944;p48">
            <a:extLst>
              <a:ext uri="{FF2B5EF4-FFF2-40B4-BE49-F238E27FC236}">
                <a16:creationId xmlns:a16="http://schemas.microsoft.com/office/drawing/2014/main" id="{87D59D75-03CD-447C-836F-B11FF23589B7}"/>
              </a:ext>
            </a:extLst>
          </p:cNvPr>
          <p:cNvSpPr/>
          <p:nvPr/>
        </p:nvSpPr>
        <p:spPr>
          <a:xfrm>
            <a:off x="6655985" y="2845448"/>
            <a:ext cx="340844" cy="340865"/>
          </a:xfrm>
          <a:custGeom>
            <a:avLst/>
            <a:gdLst/>
            <a:ahLst/>
            <a:cxnLst/>
            <a:rect l="l" t="t" r="r" b="b"/>
            <a:pathLst>
              <a:path w="16221" h="16222" fill="none" extrusionOk="0">
                <a:moveTo>
                  <a:pt x="0" y="8111"/>
                </a:moveTo>
                <a:lnTo>
                  <a:pt x="0" y="8111"/>
                </a:lnTo>
                <a:lnTo>
                  <a:pt x="0" y="7697"/>
                </a:lnTo>
                <a:lnTo>
                  <a:pt x="49" y="7283"/>
                </a:lnTo>
                <a:lnTo>
                  <a:pt x="98" y="6869"/>
                </a:lnTo>
                <a:lnTo>
                  <a:pt x="171" y="6479"/>
                </a:lnTo>
                <a:lnTo>
                  <a:pt x="244" y="6090"/>
                </a:lnTo>
                <a:lnTo>
                  <a:pt x="366" y="5700"/>
                </a:lnTo>
                <a:lnTo>
                  <a:pt x="487" y="5335"/>
                </a:lnTo>
                <a:lnTo>
                  <a:pt x="634" y="4945"/>
                </a:lnTo>
                <a:lnTo>
                  <a:pt x="804" y="4604"/>
                </a:lnTo>
                <a:lnTo>
                  <a:pt x="975" y="4239"/>
                </a:lnTo>
                <a:lnTo>
                  <a:pt x="1169" y="3898"/>
                </a:lnTo>
                <a:lnTo>
                  <a:pt x="1389" y="3581"/>
                </a:lnTo>
                <a:lnTo>
                  <a:pt x="1608" y="3264"/>
                </a:lnTo>
                <a:lnTo>
                  <a:pt x="1851" y="2948"/>
                </a:lnTo>
                <a:lnTo>
                  <a:pt x="2119" y="2656"/>
                </a:lnTo>
                <a:lnTo>
                  <a:pt x="2387" y="2388"/>
                </a:lnTo>
                <a:lnTo>
                  <a:pt x="2655" y="2120"/>
                </a:lnTo>
                <a:lnTo>
                  <a:pt x="2947" y="1852"/>
                </a:lnTo>
                <a:lnTo>
                  <a:pt x="3264" y="1608"/>
                </a:lnTo>
                <a:lnTo>
                  <a:pt x="3581" y="1389"/>
                </a:lnTo>
                <a:lnTo>
                  <a:pt x="3897" y="1170"/>
                </a:lnTo>
                <a:lnTo>
                  <a:pt x="4238" y="975"/>
                </a:lnTo>
                <a:lnTo>
                  <a:pt x="4603" y="805"/>
                </a:lnTo>
                <a:lnTo>
                  <a:pt x="4944" y="634"/>
                </a:lnTo>
                <a:lnTo>
                  <a:pt x="5334" y="488"/>
                </a:lnTo>
                <a:lnTo>
                  <a:pt x="5699" y="366"/>
                </a:lnTo>
                <a:lnTo>
                  <a:pt x="6089" y="244"/>
                </a:lnTo>
                <a:lnTo>
                  <a:pt x="6479" y="171"/>
                </a:lnTo>
                <a:lnTo>
                  <a:pt x="6868" y="98"/>
                </a:lnTo>
                <a:lnTo>
                  <a:pt x="7282" y="50"/>
                </a:lnTo>
                <a:lnTo>
                  <a:pt x="7696" y="1"/>
                </a:lnTo>
                <a:lnTo>
                  <a:pt x="8111" y="1"/>
                </a:lnTo>
                <a:lnTo>
                  <a:pt x="8111" y="1"/>
                </a:lnTo>
                <a:lnTo>
                  <a:pt x="8525" y="1"/>
                </a:lnTo>
                <a:lnTo>
                  <a:pt x="8939" y="50"/>
                </a:lnTo>
                <a:lnTo>
                  <a:pt x="9353" y="98"/>
                </a:lnTo>
                <a:lnTo>
                  <a:pt x="9742" y="171"/>
                </a:lnTo>
                <a:lnTo>
                  <a:pt x="10132" y="244"/>
                </a:lnTo>
                <a:lnTo>
                  <a:pt x="10522" y="366"/>
                </a:lnTo>
                <a:lnTo>
                  <a:pt x="10911" y="488"/>
                </a:lnTo>
                <a:lnTo>
                  <a:pt x="11277" y="634"/>
                </a:lnTo>
                <a:lnTo>
                  <a:pt x="11618" y="805"/>
                </a:lnTo>
                <a:lnTo>
                  <a:pt x="11983" y="975"/>
                </a:lnTo>
                <a:lnTo>
                  <a:pt x="12324" y="1170"/>
                </a:lnTo>
                <a:lnTo>
                  <a:pt x="12641" y="1389"/>
                </a:lnTo>
                <a:lnTo>
                  <a:pt x="12957" y="1608"/>
                </a:lnTo>
                <a:lnTo>
                  <a:pt x="13274" y="1852"/>
                </a:lnTo>
                <a:lnTo>
                  <a:pt x="13566" y="2120"/>
                </a:lnTo>
                <a:lnTo>
                  <a:pt x="13834" y="2388"/>
                </a:lnTo>
                <a:lnTo>
                  <a:pt x="14126" y="2656"/>
                </a:lnTo>
                <a:lnTo>
                  <a:pt x="14370" y="2948"/>
                </a:lnTo>
                <a:lnTo>
                  <a:pt x="14613" y="3264"/>
                </a:lnTo>
                <a:lnTo>
                  <a:pt x="14832" y="3581"/>
                </a:lnTo>
                <a:lnTo>
                  <a:pt x="15052" y="3898"/>
                </a:lnTo>
                <a:lnTo>
                  <a:pt x="15247" y="4239"/>
                </a:lnTo>
                <a:lnTo>
                  <a:pt x="15417" y="4604"/>
                </a:lnTo>
                <a:lnTo>
                  <a:pt x="15587" y="4945"/>
                </a:lnTo>
                <a:lnTo>
                  <a:pt x="15734" y="5335"/>
                </a:lnTo>
                <a:lnTo>
                  <a:pt x="15855" y="5700"/>
                </a:lnTo>
                <a:lnTo>
                  <a:pt x="15977" y="6090"/>
                </a:lnTo>
                <a:lnTo>
                  <a:pt x="16050" y="6479"/>
                </a:lnTo>
                <a:lnTo>
                  <a:pt x="16123" y="6869"/>
                </a:lnTo>
                <a:lnTo>
                  <a:pt x="16172" y="7283"/>
                </a:lnTo>
                <a:lnTo>
                  <a:pt x="16221" y="7697"/>
                </a:lnTo>
                <a:lnTo>
                  <a:pt x="16221" y="8111"/>
                </a:lnTo>
                <a:lnTo>
                  <a:pt x="16221" y="8111"/>
                </a:lnTo>
                <a:lnTo>
                  <a:pt x="16221" y="8525"/>
                </a:lnTo>
                <a:lnTo>
                  <a:pt x="16172" y="8939"/>
                </a:lnTo>
                <a:lnTo>
                  <a:pt x="16123" y="9353"/>
                </a:lnTo>
                <a:lnTo>
                  <a:pt x="16050" y="9743"/>
                </a:lnTo>
                <a:lnTo>
                  <a:pt x="15977" y="10133"/>
                </a:lnTo>
                <a:lnTo>
                  <a:pt x="15855" y="10522"/>
                </a:lnTo>
                <a:lnTo>
                  <a:pt x="15734" y="10888"/>
                </a:lnTo>
                <a:lnTo>
                  <a:pt x="15587" y="11277"/>
                </a:lnTo>
                <a:lnTo>
                  <a:pt x="15417" y="11618"/>
                </a:lnTo>
                <a:lnTo>
                  <a:pt x="15247" y="11984"/>
                </a:lnTo>
                <a:lnTo>
                  <a:pt x="15052" y="12324"/>
                </a:lnTo>
                <a:lnTo>
                  <a:pt x="14832" y="12641"/>
                </a:lnTo>
                <a:lnTo>
                  <a:pt x="14613" y="12958"/>
                </a:lnTo>
                <a:lnTo>
                  <a:pt x="14370" y="13274"/>
                </a:lnTo>
                <a:lnTo>
                  <a:pt x="14126" y="13567"/>
                </a:lnTo>
                <a:lnTo>
                  <a:pt x="13834" y="13835"/>
                </a:lnTo>
                <a:lnTo>
                  <a:pt x="13566" y="14102"/>
                </a:lnTo>
                <a:lnTo>
                  <a:pt x="13274" y="14370"/>
                </a:lnTo>
                <a:lnTo>
                  <a:pt x="12957" y="14614"/>
                </a:lnTo>
                <a:lnTo>
                  <a:pt x="12641" y="14833"/>
                </a:lnTo>
                <a:lnTo>
                  <a:pt x="12324" y="15052"/>
                </a:lnTo>
                <a:lnTo>
                  <a:pt x="11983" y="15247"/>
                </a:lnTo>
                <a:lnTo>
                  <a:pt x="11618" y="15418"/>
                </a:lnTo>
                <a:lnTo>
                  <a:pt x="11277" y="15588"/>
                </a:lnTo>
                <a:lnTo>
                  <a:pt x="10911" y="15734"/>
                </a:lnTo>
                <a:lnTo>
                  <a:pt x="10522" y="15856"/>
                </a:lnTo>
                <a:lnTo>
                  <a:pt x="10132" y="15978"/>
                </a:lnTo>
                <a:lnTo>
                  <a:pt x="9742" y="16051"/>
                </a:lnTo>
                <a:lnTo>
                  <a:pt x="9353" y="16124"/>
                </a:lnTo>
                <a:lnTo>
                  <a:pt x="8939" y="16173"/>
                </a:lnTo>
                <a:lnTo>
                  <a:pt x="8525" y="16221"/>
                </a:lnTo>
                <a:lnTo>
                  <a:pt x="8111" y="16221"/>
                </a:lnTo>
                <a:lnTo>
                  <a:pt x="8111" y="16221"/>
                </a:lnTo>
                <a:lnTo>
                  <a:pt x="7696" y="16221"/>
                </a:lnTo>
                <a:lnTo>
                  <a:pt x="7282" y="16173"/>
                </a:lnTo>
                <a:lnTo>
                  <a:pt x="6868" y="16124"/>
                </a:lnTo>
                <a:lnTo>
                  <a:pt x="6479" y="16051"/>
                </a:lnTo>
                <a:lnTo>
                  <a:pt x="6089" y="15978"/>
                </a:lnTo>
                <a:lnTo>
                  <a:pt x="5699" y="15856"/>
                </a:lnTo>
                <a:lnTo>
                  <a:pt x="5334" y="15734"/>
                </a:lnTo>
                <a:lnTo>
                  <a:pt x="4944" y="15588"/>
                </a:lnTo>
                <a:lnTo>
                  <a:pt x="4603" y="15418"/>
                </a:lnTo>
                <a:lnTo>
                  <a:pt x="4238" y="15247"/>
                </a:lnTo>
                <a:lnTo>
                  <a:pt x="3897" y="15052"/>
                </a:lnTo>
                <a:lnTo>
                  <a:pt x="3581" y="14833"/>
                </a:lnTo>
                <a:lnTo>
                  <a:pt x="3264" y="14614"/>
                </a:lnTo>
                <a:lnTo>
                  <a:pt x="2947" y="14370"/>
                </a:lnTo>
                <a:lnTo>
                  <a:pt x="2655" y="14102"/>
                </a:lnTo>
                <a:lnTo>
                  <a:pt x="2387" y="13835"/>
                </a:lnTo>
                <a:lnTo>
                  <a:pt x="2119" y="13567"/>
                </a:lnTo>
                <a:lnTo>
                  <a:pt x="1851" y="13274"/>
                </a:lnTo>
                <a:lnTo>
                  <a:pt x="1608" y="12958"/>
                </a:lnTo>
                <a:lnTo>
                  <a:pt x="1389" y="12641"/>
                </a:lnTo>
                <a:lnTo>
                  <a:pt x="1169" y="12324"/>
                </a:lnTo>
                <a:lnTo>
                  <a:pt x="975" y="11984"/>
                </a:lnTo>
                <a:lnTo>
                  <a:pt x="804" y="11618"/>
                </a:lnTo>
                <a:lnTo>
                  <a:pt x="634" y="11277"/>
                </a:lnTo>
                <a:lnTo>
                  <a:pt x="487" y="10888"/>
                </a:lnTo>
                <a:lnTo>
                  <a:pt x="366" y="10522"/>
                </a:lnTo>
                <a:lnTo>
                  <a:pt x="244" y="10133"/>
                </a:lnTo>
                <a:lnTo>
                  <a:pt x="171" y="9743"/>
                </a:lnTo>
                <a:lnTo>
                  <a:pt x="98" y="9353"/>
                </a:lnTo>
                <a:lnTo>
                  <a:pt x="49" y="8939"/>
                </a:lnTo>
                <a:lnTo>
                  <a:pt x="0" y="8525"/>
                </a:lnTo>
                <a:lnTo>
                  <a:pt x="0" y="8111"/>
                </a:lnTo>
                <a:lnTo>
                  <a:pt x="0" y="8111"/>
                </a:lnTo>
                <a:close/>
                <a:moveTo>
                  <a:pt x="7234" y="11180"/>
                </a:moveTo>
                <a:lnTo>
                  <a:pt x="7234" y="11180"/>
                </a:lnTo>
                <a:lnTo>
                  <a:pt x="7282" y="11180"/>
                </a:lnTo>
                <a:lnTo>
                  <a:pt x="7282" y="11180"/>
                </a:lnTo>
                <a:lnTo>
                  <a:pt x="7453" y="11155"/>
                </a:lnTo>
                <a:lnTo>
                  <a:pt x="7623" y="11082"/>
                </a:lnTo>
                <a:lnTo>
                  <a:pt x="7794" y="10985"/>
                </a:lnTo>
                <a:lnTo>
                  <a:pt x="7916" y="10863"/>
                </a:lnTo>
                <a:lnTo>
                  <a:pt x="12007" y="6747"/>
                </a:lnTo>
                <a:lnTo>
                  <a:pt x="12007" y="6747"/>
                </a:lnTo>
                <a:lnTo>
                  <a:pt x="12105" y="6625"/>
                </a:lnTo>
                <a:lnTo>
                  <a:pt x="12153" y="6504"/>
                </a:lnTo>
                <a:lnTo>
                  <a:pt x="12202" y="6358"/>
                </a:lnTo>
                <a:lnTo>
                  <a:pt x="12202" y="6211"/>
                </a:lnTo>
                <a:lnTo>
                  <a:pt x="12202" y="6211"/>
                </a:lnTo>
                <a:lnTo>
                  <a:pt x="12178" y="6017"/>
                </a:lnTo>
                <a:lnTo>
                  <a:pt x="12129" y="5822"/>
                </a:lnTo>
                <a:lnTo>
                  <a:pt x="12032" y="5676"/>
                </a:lnTo>
                <a:lnTo>
                  <a:pt x="11886" y="5529"/>
                </a:lnTo>
                <a:lnTo>
                  <a:pt x="11886" y="5529"/>
                </a:lnTo>
                <a:lnTo>
                  <a:pt x="11764" y="5432"/>
                </a:lnTo>
                <a:lnTo>
                  <a:pt x="11618" y="5383"/>
                </a:lnTo>
                <a:lnTo>
                  <a:pt x="11472" y="5335"/>
                </a:lnTo>
                <a:lnTo>
                  <a:pt x="11325" y="5335"/>
                </a:lnTo>
                <a:lnTo>
                  <a:pt x="11325" y="5335"/>
                </a:lnTo>
                <a:lnTo>
                  <a:pt x="11131" y="5359"/>
                </a:lnTo>
                <a:lnTo>
                  <a:pt x="10960" y="5408"/>
                </a:lnTo>
                <a:lnTo>
                  <a:pt x="10790" y="5505"/>
                </a:lnTo>
                <a:lnTo>
                  <a:pt x="10643" y="5651"/>
                </a:lnTo>
                <a:lnTo>
                  <a:pt x="7161" y="8988"/>
                </a:lnTo>
                <a:lnTo>
                  <a:pt x="5797" y="7648"/>
                </a:lnTo>
                <a:lnTo>
                  <a:pt x="5797" y="7648"/>
                </a:lnTo>
                <a:lnTo>
                  <a:pt x="5675" y="7527"/>
                </a:lnTo>
                <a:lnTo>
                  <a:pt x="5505" y="7454"/>
                </a:lnTo>
                <a:lnTo>
                  <a:pt x="5358" y="7405"/>
                </a:lnTo>
                <a:lnTo>
                  <a:pt x="5188" y="7380"/>
                </a:lnTo>
                <a:lnTo>
                  <a:pt x="5188" y="7380"/>
                </a:lnTo>
                <a:lnTo>
                  <a:pt x="5017" y="7405"/>
                </a:lnTo>
                <a:lnTo>
                  <a:pt x="4847" y="7454"/>
                </a:lnTo>
                <a:lnTo>
                  <a:pt x="4701" y="7527"/>
                </a:lnTo>
                <a:lnTo>
                  <a:pt x="4555" y="7648"/>
                </a:lnTo>
                <a:lnTo>
                  <a:pt x="4555" y="7648"/>
                </a:lnTo>
                <a:lnTo>
                  <a:pt x="4457" y="7770"/>
                </a:lnTo>
                <a:lnTo>
                  <a:pt x="4360" y="7916"/>
                </a:lnTo>
                <a:lnTo>
                  <a:pt x="4311" y="8087"/>
                </a:lnTo>
                <a:lnTo>
                  <a:pt x="4311" y="8257"/>
                </a:lnTo>
                <a:lnTo>
                  <a:pt x="4311" y="8257"/>
                </a:lnTo>
                <a:lnTo>
                  <a:pt x="4311" y="8428"/>
                </a:lnTo>
                <a:lnTo>
                  <a:pt x="4360" y="8598"/>
                </a:lnTo>
                <a:lnTo>
                  <a:pt x="4457" y="8744"/>
                </a:lnTo>
                <a:lnTo>
                  <a:pt x="4555" y="8890"/>
                </a:lnTo>
                <a:lnTo>
                  <a:pt x="6601" y="10936"/>
                </a:lnTo>
                <a:lnTo>
                  <a:pt x="6601" y="10936"/>
                </a:lnTo>
                <a:lnTo>
                  <a:pt x="6747" y="11034"/>
                </a:lnTo>
                <a:lnTo>
                  <a:pt x="6893" y="11131"/>
                </a:lnTo>
                <a:lnTo>
                  <a:pt x="7063" y="11180"/>
                </a:lnTo>
                <a:lnTo>
                  <a:pt x="7234" y="11180"/>
                </a:lnTo>
                <a:lnTo>
                  <a:pt x="7234" y="11180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FFF"/>
              </a:solidFill>
            </a:endParaRPr>
          </a:p>
        </p:txBody>
      </p:sp>
      <p:sp>
        <p:nvSpPr>
          <p:cNvPr id="16" name="Google Shape;946;p48">
            <a:extLst>
              <a:ext uri="{FF2B5EF4-FFF2-40B4-BE49-F238E27FC236}">
                <a16:creationId xmlns:a16="http://schemas.microsoft.com/office/drawing/2014/main" id="{B2DB68B2-9652-421C-8239-9B8BA6643045}"/>
              </a:ext>
            </a:extLst>
          </p:cNvPr>
          <p:cNvSpPr/>
          <p:nvPr/>
        </p:nvSpPr>
        <p:spPr>
          <a:xfrm>
            <a:off x="6655985" y="1480731"/>
            <a:ext cx="343912" cy="343933"/>
          </a:xfrm>
          <a:custGeom>
            <a:avLst/>
            <a:gdLst/>
            <a:ahLst/>
            <a:cxnLst/>
            <a:rect l="l" t="t" r="r" b="b"/>
            <a:pathLst>
              <a:path w="16367" h="16368" fill="none" extrusionOk="0">
                <a:moveTo>
                  <a:pt x="16074" y="4385"/>
                </a:moveTo>
                <a:lnTo>
                  <a:pt x="11983" y="293"/>
                </a:lnTo>
                <a:lnTo>
                  <a:pt x="11983" y="293"/>
                </a:lnTo>
                <a:lnTo>
                  <a:pt x="11812" y="171"/>
                </a:lnTo>
                <a:lnTo>
                  <a:pt x="11642" y="74"/>
                </a:lnTo>
                <a:lnTo>
                  <a:pt x="11447" y="25"/>
                </a:lnTo>
                <a:lnTo>
                  <a:pt x="11252" y="1"/>
                </a:lnTo>
                <a:lnTo>
                  <a:pt x="5115" y="1"/>
                </a:lnTo>
                <a:lnTo>
                  <a:pt x="5115" y="1"/>
                </a:lnTo>
                <a:lnTo>
                  <a:pt x="4920" y="25"/>
                </a:lnTo>
                <a:lnTo>
                  <a:pt x="4725" y="74"/>
                </a:lnTo>
                <a:lnTo>
                  <a:pt x="4554" y="171"/>
                </a:lnTo>
                <a:lnTo>
                  <a:pt x="4384" y="293"/>
                </a:lnTo>
                <a:lnTo>
                  <a:pt x="292" y="4385"/>
                </a:lnTo>
                <a:lnTo>
                  <a:pt x="292" y="4385"/>
                </a:lnTo>
                <a:lnTo>
                  <a:pt x="171" y="4555"/>
                </a:lnTo>
                <a:lnTo>
                  <a:pt x="73" y="4726"/>
                </a:lnTo>
                <a:lnTo>
                  <a:pt x="24" y="4921"/>
                </a:lnTo>
                <a:lnTo>
                  <a:pt x="0" y="5115"/>
                </a:lnTo>
                <a:lnTo>
                  <a:pt x="0" y="11253"/>
                </a:lnTo>
                <a:lnTo>
                  <a:pt x="0" y="11253"/>
                </a:lnTo>
                <a:lnTo>
                  <a:pt x="24" y="11448"/>
                </a:lnTo>
                <a:lnTo>
                  <a:pt x="73" y="11642"/>
                </a:lnTo>
                <a:lnTo>
                  <a:pt x="171" y="11813"/>
                </a:lnTo>
                <a:lnTo>
                  <a:pt x="292" y="11983"/>
                </a:lnTo>
                <a:lnTo>
                  <a:pt x="4384" y="16075"/>
                </a:lnTo>
                <a:lnTo>
                  <a:pt x="4384" y="16075"/>
                </a:lnTo>
                <a:lnTo>
                  <a:pt x="4554" y="16197"/>
                </a:lnTo>
                <a:lnTo>
                  <a:pt x="4725" y="16294"/>
                </a:lnTo>
                <a:lnTo>
                  <a:pt x="4920" y="16343"/>
                </a:lnTo>
                <a:lnTo>
                  <a:pt x="5115" y="16367"/>
                </a:lnTo>
                <a:lnTo>
                  <a:pt x="11252" y="16367"/>
                </a:lnTo>
                <a:lnTo>
                  <a:pt x="11252" y="16367"/>
                </a:lnTo>
                <a:lnTo>
                  <a:pt x="11447" y="16343"/>
                </a:lnTo>
                <a:lnTo>
                  <a:pt x="11642" y="16294"/>
                </a:lnTo>
                <a:lnTo>
                  <a:pt x="11812" y="16197"/>
                </a:lnTo>
                <a:lnTo>
                  <a:pt x="11983" y="16075"/>
                </a:lnTo>
                <a:lnTo>
                  <a:pt x="16074" y="11983"/>
                </a:lnTo>
                <a:lnTo>
                  <a:pt x="16074" y="11983"/>
                </a:lnTo>
                <a:lnTo>
                  <a:pt x="16196" y="11813"/>
                </a:lnTo>
                <a:lnTo>
                  <a:pt x="16294" y="11642"/>
                </a:lnTo>
                <a:lnTo>
                  <a:pt x="16342" y="11448"/>
                </a:lnTo>
                <a:lnTo>
                  <a:pt x="16367" y="11253"/>
                </a:lnTo>
                <a:lnTo>
                  <a:pt x="16367" y="5115"/>
                </a:lnTo>
                <a:lnTo>
                  <a:pt x="16367" y="5115"/>
                </a:lnTo>
                <a:lnTo>
                  <a:pt x="16342" y="4921"/>
                </a:lnTo>
                <a:lnTo>
                  <a:pt x="16294" y="4726"/>
                </a:lnTo>
                <a:lnTo>
                  <a:pt x="16196" y="4555"/>
                </a:lnTo>
                <a:lnTo>
                  <a:pt x="16074" y="4385"/>
                </a:lnTo>
                <a:lnTo>
                  <a:pt x="16074" y="4385"/>
                </a:lnTo>
                <a:close/>
                <a:moveTo>
                  <a:pt x="9864" y="8452"/>
                </a:moveTo>
                <a:lnTo>
                  <a:pt x="11203" y="9792"/>
                </a:lnTo>
                <a:lnTo>
                  <a:pt x="11203" y="9792"/>
                </a:lnTo>
                <a:lnTo>
                  <a:pt x="11252" y="9840"/>
                </a:lnTo>
                <a:lnTo>
                  <a:pt x="11276" y="9913"/>
                </a:lnTo>
                <a:lnTo>
                  <a:pt x="11301" y="10059"/>
                </a:lnTo>
                <a:lnTo>
                  <a:pt x="11276" y="10206"/>
                </a:lnTo>
                <a:lnTo>
                  <a:pt x="11252" y="10279"/>
                </a:lnTo>
                <a:lnTo>
                  <a:pt x="11203" y="10327"/>
                </a:lnTo>
                <a:lnTo>
                  <a:pt x="10327" y="11204"/>
                </a:lnTo>
                <a:lnTo>
                  <a:pt x="10327" y="11204"/>
                </a:lnTo>
                <a:lnTo>
                  <a:pt x="10278" y="11253"/>
                </a:lnTo>
                <a:lnTo>
                  <a:pt x="10205" y="11277"/>
                </a:lnTo>
                <a:lnTo>
                  <a:pt x="10059" y="11302"/>
                </a:lnTo>
                <a:lnTo>
                  <a:pt x="9913" y="11277"/>
                </a:lnTo>
                <a:lnTo>
                  <a:pt x="9840" y="11253"/>
                </a:lnTo>
                <a:lnTo>
                  <a:pt x="9791" y="11204"/>
                </a:lnTo>
                <a:lnTo>
                  <a:pt x="8451" y="9865"/>
                </a:lnTo>
                <a:lnTo>
                  <a:pt x="8451" y="9865"/>
                </a:lnTo>
                <a:lnTo>
                  <a:pt x="8403" y="9816"/>
                </a:lnTo>
                <a:lnTo>
                  <a:pt x="8330" y="9792"/>
                </a:lnTo>
                <a:lnTo>
                  <a:pt x="8183" y="9767"/>
                </a:lnTo>
                <a:lnTo>
                  <a:pt x="8037" y="9792"/>
                </a:lnTo>
                <a:lnTo>
                  <a:pt x="7964" y="9816"/>
                </a:lnTo>
                <a:lnTo>
                  <a:pt x="7915" y="9865"/>
                </a:lnTo>
                <a:lnTo>
                  <a:pt x="6576" y="11204"/>
                </a:lnTo>
                <a:lnTo>
                  <a:pt x="6576" y="11204"/>
                </a:lnTo>
                <a:lnTo>
                  <a:pt x="6527" y="11253"/>
                </a:lnTo>
                <a:lnTo>
                  <a:pt x="6454" y="11277"/>
                </a:lnTo>
                <a:lnTo>
                  <a:pt x="6308" y="11302"/>
                </a:lnTo>
                <a:lnTo>
                  <a:pt x="6162" y="11277"/>
                </a:lnTo>
                <a:lnTo>
                  <a:pt x="6089" y="11253"/>
                </a:lnTo>
                <a:lnTo>
                  <a:pt x="6040" y="11204"/>
                </a:lnTo>
                <a:lnTo>
                  <a:pt x="5163" y="10327"/>
                </a:lnTo>
                <a:lnTo>
                  <a:pt x="5163" y="10327"/>
                </a:lnTo>
                <a:lnTo>
                  <a:pt x="5115" y="10279"/>
                </a:lnTo>
                <a:lnTo>
                  <a:pt x="5090" y="10206"/>
                </a:lnTo>
                <a:lnTo>
                  <a:pt x="5066" y="10059"/>
                </a:lnTo>
                <a:lnTo>
                  <a:pt x="5090" y="9913"/>
                </a:lnTo>
                <a:lnTo>
                  <a:pt x="5115" y="9840"/>
                </a:lnTo>
                <a:lnTo>
                  <a:pt x="5163" y="9792"/>
                </a:lnTo>
                <a:lnTo>
                  <a:pt x="6503" y="8452"/>
                </a:lnTo>
                <a:lnTo>
                  <a:pt x="6503" y="8452"/>
                </a:lnTo>
                <a:lnTo>
                  <a:pt x="6552" y="8403"/>
                </a:lnTo>
                <a:lnTo>
                  <a:pt x="6576" y="8330"/>
                </a:lnTo>
                <a:lnTo>
                  <a:pt x="6600" y="8184"/>
                </a:lnTo>
                <a:lnTo>
                  <a:pt x="6576" y="8038"/>
                </a:lnTo>
                <a:lnTo>
                  <a:pt x="6552" y="7965"/>
                </a:lnTo>
                <a:lnTo>
                  <a:pt x="6503" y="7916"/>
                </a:lnTo>
                <a:lnTo>
                  <a:pt x="5163" y="6577"/>
                </a:lnTo>
                <a:lnTo>
                  <a:pt x="5163" y="6577"/>
                </a:lnTo>
                <a:lnTo>
                  <a:pt x="5115" y="6528"/>
                </a:lnTo>
                <a:lnTo>
                  <a:pt x="5090" y="6455"/>
                </a:lnTo>
                <a:lnTo>
                  <a:pt x="5066" y="6309"/>
                </a:lnTo>
                <a:lnTo>
                  <a:pt x="5090" y="6163"/>
                </a:lnTo>
                <a:lnTo>
                  <a:pt x="5115" y="6090"/>
                </a:lnTo>
                <a:lnTo>
                  <a:pt x="5163" y="6041"/>
                </a:lnTo>
                <a:lnTo>
                  <a:pt x="6040" y="5164"/>
                </a:lnTo>
                <a:lnTo>
                  <a:pt x="6040" y="5164"/>
                </a:lnTo>
                <a:lnTo>
                  <a:pt x="6089" y="5115"/>
                </a:lnTo>
                <a:lnTo>
                  <a:pt x="6162" y="5091"/>
                </a:lnTo>
                <a:lnTo>
                  <a:pt x="6308" y="5067"/>
                </a:lnTo>
                <a:lnTo>
                  <a:pt x="6454" y="5091"/>
                </a:lnTo>
                <a:lnTo>
                  <a:pt x="6527" y="5115"/>
                </a:lnTo>
                <a:lnTo>
                  <a:pt x="6576" y="5164"/>
                </a:lnTo>
                <a:lnTo>
                  <a:pt x="7915" y="6504"/>
                </a:lnTo>
                <a:lnTo>
                  <a:pt x="7915" y="6504"/>
                </a:lnTo>
                <a:lnTo>
                  <a:pt x="7964" y="6552"/>
                </a:lnTo>
                <a:lnTo>
                  <a:pt x="8037" y="6577"/>
                </a:lnTo>
                <a:lnTo>
                  <a:pt x="8183" y="6601"/>
                </a:lnTo>
                <a:lnTo>
                  <a:pt x="8330" y="6577"/>
                </a:lnTo>
                <a:lnTo>
                  <a:pt x="8403" y="6552"/>
                </a:lnTo>
                <a:lnTo>
                  <a:pt x="8451" y="6504"/>
                </a:lnTo>
                <a:lnTo>
                  <a:pt x="9791" y="5164"/>
                </a:lnTo>
                <a:lnTo>
                  <a:pt x="9791" y="5164"/>
                </a:lnTo>
                <a:lnTo>
                  <a:pt x="9840" y="5115"/>
                </a:lnTo>
                <a:lnTo>
                  <a:pt x="9913" y="5091"/>
                </a:lnTo>
                <a:lnTo>
                  <a:pt x="10059" y="5067"/>
                </a:lnTo>
                <a:lnTo>
                  <a:pt x="10205" y="5091"/>
                </a:lnTo>
                <a:lnTo>
                  <a:pt x="10278" y="5115"/>
                </a:lnTo>
                <a:lnTo>
                  <a:pt x="10327" y="5164"/>
                </a:lnTo>
                <a:lnTo>
                  <a:pt x="11203" y="6041"/>
                </a:lnTo>
                <a:lnTo>
                  <a:pt x="11203" y="6041"/>
                </a:lnTo>
                <a:lnTo>
                  <a:pt x="11252" y="6090"/>
                </a:lnTo>
                <a:lnTo>
                  <a:pt x="11276" y="6163"/>
                </a:lnTo>
                <a:lnTo>
                  <a:pt x="11301" y="6309"/>
                </a:lnTo>
                <a:lnTo>
                  <a:pt x="11276" y="6455"/>
                </a:lnTo>
                <a:lnTo>
                  <a:pt x="11252" y="6528"/>
                </a:lnTo>
                <a:lnTo>
                  <a:pt x="11203" y="6577"/>
                </a:lnTo>
                <a:lnTo>
                  <a:pt x="9864" y="7916"/>
                </a:lnTo>
                <a:lnTo>
                  <a:pt x="9864" y="7916"/>
                </a:lnTo>
                <a:lnTo>
                  <a:pt x="9815" y="7965"/>
                </a:lnTo>
                <a:lnTo>
                  <a:pt x="9791" y="8038"/>
                </a:lnTo>
                <a:lnTo>
                  <a:pt x="9766" y="8184"/>
                </a:lnTo>
                <a:lnTo>
                  <a:pt x="9791" y="8330"/>
                </a:lnTo>
                <a:lnTo>
                  <a:pt x="9815" y="8403"/>
                </a:lnTo>
                <a:lnTo>
                  <a:pt x="9864" y="8452"/>
                </a:lnTo>
                <a:lnTo>
                  <a:pt x="9864" y="8452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07294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>
            <a:spLocks noGrp="1"/>
          </p:cNvSpPr>
          <p:nvPr>
            <p:ph type="ctrTitle"/>
          </p:nvPr>
        </p:nvSpPr>
        <p:spPr>
          <a:xfrm>
            <a:off x="1546025" y="1754794"/>
            <a:ext cx="6024356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chemeClr val="accent4"/>
                </a:solidFill>
              </a:rPr>
              <a:t>3.</a:t>
            </a:r>
            <a:endParaRPr sz="6000" dirty="0">
              <a:solidFill>
                <a:schemeClr val="accent4"/>
              </a:solidFill>
            </a:endParaRPr>
          </a:p>
          <a:p>
            <a:pPr fontAlgn="base"/>
            <a:r>
              <a:rPr lang="en-US" dirty="0"/>
              <a:t>Characteristics</a:t>
            </a:r>
          </a:p>
        </p:txBody>
      </p:sp>
      <p:sp>
        <p:nvSpPr>
          <p:cNvPr id="98" name="Google Shape;98;p15"/>
          <p:cNvSpPr txBox="1">
            <a:spLocks noGrp="1"/>
          </p:cNvSpPr>
          <p:nvPr>
            <p:ph type="subTitle" idx="1"/>
          </p:nvPr>
        </p:nvSpPr>
        <p:spPr>
          <a:xfrm>
            <a:off x="1285661" y="3087138"/>
            <a:ext cx="7170609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fontAlgn="base"/>
            <a:r>
              <a:rPr lang="en-US" b="1" dirty="0"/>
              <a:t>Limitations, Advantages, Conditions</a:t>
            </a:r>
          </a:p>
        </p:txBody>
      </p:sp>
      <p:sp>
        <p:nvSpPr>
          <p:cNvPr id="99" name="Google Shape;99;p15"/>
          <p:cNvSpPr txBox="1">
            <a:spLocks noGrp="1"/>
          </p:cNvSpPr>
          <p:nvPr>
            <p:ph type="sldNum" idx="4294967295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202172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fontAlgn="base"/>
            <a:r>
              <a:rPr lang="en-US" sz="2800" b="1" dirty="0"/>
              <a:t>Limitations</a:t>
            </a:r>
          </a:p>
        </p:txBody>
      </p:sp>
      <p:sp>
        <p:nvSpPr>
          <p:cNvPr id="111" name="Google Shape;111;p17"/>
          <p:cNvSpPr txBox="1">
            <a:spLocks noGrp="1"/>
          </p:cNvSpPr>
          <p:nvPr>
            <p:ph type="body" idx="1"/>
          </p:nvPr>
        </p:nvSpPr>
        <p:spPr>
          <a:xfrm>
            <a:off x="786150" y="1261700"/>
            <a:ext cx="7571700" cy="35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indent="0">
              <a:buNone/>
            </a:pPr>
            <a:r>
              <a:rPr lang="en-US" sz="2000" b="1" i="1" dirty="0"/>
              <a:t>1.	Inability to backtrack</a:t>
            </a:r>
          </a:p>
          <a:p>
            <a:pPr marL="76200" indent="0">
              <a:buNone/>
            </a:pPr>
            <a:r>
              <a:rPr lang="en-US" sz="2000" dirty="0"/>
              <a:t>	</a:t>
            </a:r>
            <a:r>
              <a:rPr lang="en-US" sz="1600" dirty="0"/>
              <a:t>Lack of consideration for future steps</a:t>
            </a:r>
          </a:p>
          <a:p>
            <a:pPr marL="76200" indent="0">
              <a:buNone/>
            </a:pPr>
            <a:r>
              <a:rPr lang="en-US" sz="2000" b="1" i="1" dirty="0"/>
              <a:t>2.	Suboptimality</a:t>
            </a:r>
          </a:p>
          <a:p>
            <a:pPr marL="76200" indent="0">
              <a:buNone/>
            </a:pPr>
            <a:r>
              <a:rPr lang="en-US" sz="2000" dirty="0"/>
              <a:t>	</a:t>
            </a:r>
            <a:r>
              <a:rPr lang="en-US" sz="1600" dirty="0"/>
              <a:t>Not always produce the optimal solution</a:t>
            </a:r>
          </a:p>
          <a:p>
            <a:pPr marL="76200" indent="0">
              <a:buNone/>
            </a:pPr>
            <a:r>
              <a:rPr lang="en-US" sz="2000" b="1" i="1" dirty="0"/>
              <a:t>3.	Limited Scope</a:t>
            </a:r>
          </a:p>
          <a:p>
            <a:pPr marL="76200" indent="0">
              <a:buNone/>
            </a:pPr>
            <a:r>
              <a:rPr lang="en-US" sz="2000" dirty="0"/>
              <a:t>	</a:t>
            </a:r>
            <a:r>
              <a:rPr lang="en-US" sz="1600" dirty="0"/>
              <a:t>Is only suitable for a number of problems</a:t>
            </a:r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C484C8F9-D9C0-BB4E-0AF4-4E9F73492F90}"/>
              </a:ext>
            </a:extLst>
          </p:cNvPr>
          <p:cNvCxnSpPr>
            <a:cxnSpLocks/>
          </p:cNvCxnSpPr>
          <p:nvPr/>
        </p:nvCxnSpPr>
        <p:spPr>
          <a:xfrm>
            <a:off x="469891" y="946872"/>
            <a:ext cx="6761398" cy="0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64266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8"/>
          <p:cNvSpPr/>
          <p:nvPr/>
        </p:nvSpPr>
        <p:spPr>
          <a:xfrm>
            <a:off x="5725650" y="909615"/>
            <a:ext cx="1875600" cy="1852800"/>
          </a:xfrm>
          <a:prstGeom prst="ellipse">
            <a:avLst/>
          </a:prstGeom>
          <a:noFill/>
          <a:ln w="9525" cap="flat" cmpd="sng">
            <a:solidFill>
              <a:srgbClr val="CFD8D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18"/>
          <p:cNvSpPr txBox="1">
            <a:spLocks noGrp="1"/>
          </p:cNvSpPr>
          <p:nvPr>
            <p:ph type="ctrTitle" idx="4294967295"/>
          </p:nvPr>
        </p:nvSpPr>
        <p:spPr>
          <a:xfrm>
            <a:off x="784718" y="1182125"/>
            <a:ext cx="4866053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/>
              <a:t>Discuss</a:t>
            </a:r>
            <a:endParaRPr sz="4000" b="1" dirty="0"/>
          </a:p>
        </p:txBody>
      </p:sp>
      <p:sp>
        <p:nvSpPr>
          <p:cNvPr id="119" name="Google Shape;119;p18"/>
          <p:cNvSpPr txBox="1">
            <a:spLocks noGrp="1"/>
          </p:cNvSpPr>
          <p:nvPr>
            <p:ph type="subTitle" idx="4294967295"/>
          </p:nvPr>
        </p:nvSpPr>
        <p:spPr>
          <a:xfrm>
            <a:off x="1610090" y="2862304"/>
            <a:ext cx="617886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buNone/>
            </a:pPr>
            <a:r>
              <a:rPr lang="en-US" sz="2400" dirty="0"/>
              <a:t>Why is the Greedy Algorithm widely used, especially in the field of computer science?</a:t>
            </a:r>
            <a:endParaRPr sz="2400" dirty="0"/>
          </a:p>
        </p:txBody>
      </p:sp>
      <p:cxnSp>
        <p:nvCxnSpPr>
          <p:cNvPr id="120" name="Google Shape;120;p18"/>
          <p:cNvCxnSpPr/>
          <p:nvPr/>
        </p:nvCxnSpPr>
        <p:spPr>
          <a:xfrm rot="10800000" flipH="1">
            <a:off x="6805299" y="540952"/>
            <a:ext cx="143700" cy="3771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1" name="Google Shape;121;p18"/>
          <p:cNvCxnSpPr/>
          <p:nvPr/>
        </p:nvCxnSpPr>
        <p:spPr>
          <a:xfrm flipH="1">
            <a:off x="7451750" y="1182125"/>
            <a:ext cx="337200" cy="1311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2" name="Google Shape;122;p18"/>
          <p:cNvCxnSpPr>
            <a:endCxn id="117" idx="6"/>
          </p:cNvCxnSpPr>
          <p:nvPr/>
        </p:nvCxnSpPr>
        <p:spPr>
          <a:xfrm rot="10800000">
            <a:off x="7601250" y="1836015"/>
            <a:ext cx="998100" cy="981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3" name="Google Shape;123;p18"/>
          <p:cNvSpPr/>
          <p:nvPr/>
        </p:nvSpPr>
        <p:spPr>
          <a:xfrm>
            <a:off x="5875408" y="1057537"/>
            <a:ext cx="1576200" cy="1556700"/>
          </a:xfrm>
          <a:prstGeom prst="ellipse">
            <a:avLst/>
          </a:prstGeom>
          <a:noFill/>
          <a:ln w="19050" cap="flat" cmpd="sng">
            <a:solidFill>
              <a:srgbClr val="CFD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18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sp>
        <p:nvSpPr>
          <p:cNvPr id="13" name="Google Shape;762;p48">
            <a:extLst>
              <a:ext uri="{FF2B5EF4-FFF2-40B4-BE49-F238E27FC236}">
                <a16:creationId xmlns:a16="http://schemas.microsoft.com/office/drawing/2014/main" id="{BB4BCB3E-3C85-4505-81F8-06C31AA04F8A}"/>
              </a:ext>
            </a:extLst>
          </p:cNvPr>
          <p:cNvSpPr/>
          <p:nvPr/>
        </p:nvSpPr>
        <p:spPr>
          <a:xfrm>
            <a:off x="6186437" y="1489368"/>
            <a:ext cx="954026" cy="685326"/>
          </a:xfrm>
          <a:custGeom>
            <a:avLst/>
            <a:gdLst/>
            <a:ahLst/>
            <a:cxnLst/>
            <a:rect l="l" t="t" r="r" b="b"/>
            <a:pathLst>
              <a:path w="16173" h="14711" fill="none" extrusionOk="0">
                <a:moveTo>
                  <a:pt x="8087" y="1"/>
                </a:moveTo>
                <a:lnTo>
                  <a:pt x="8087" y="1"/>
                </a:lnTo>
                <a:lnTo>
                  <a:pt x="7672" y="1"/>
                </a:lnTo>
                <a:lnTo>
                  <a:pt x="7258" y="25"/>
                </a:lnTo>
                <a:lnTo>
                  <a:pt x="6844" y="74"/>
                </a:lnTo>
                <a:lnTo>
                  <a:pt x="6455" y="122"/>
                </a:lnTo>
                <a:lnTo>
                  <a:pt x="6065" y="195"/>
                </a:lnTo>
                <a:lnTo>
                  <a:pt x="5675" y="293"/>
                </a:lnTo>
                <a:lnTo>
                  <a:pt x="5310" y="415"/>
                </a:lnTo>
                <a:lnTo>
                  <a:pt x="4945" y="536"/>
                </a:lnTo>
                <a:lnTo>
                  <a:pt x="4579" y="658"/>
                </a:lnTo>
                <a:lnTo>
                  <a:pt x="4238" y="829"/>
                </a:lnTo>
                <a:lnTo>
                  <a:pt x="3897" y="975"/>
                </a:lnTo>
                <a:lnTo>
                  <a:pt x="3557" y="1170"/>
                </a:lnTo>
                <a:lnTo>
                  <a:pt x="3240" y="1364"/>
                </a:lnTo>
                <a:lnTo>
                  <a:pt x="2948" y="1559"/>
                </a:lnTo>
                <a:lnTo>
                  <a:pt x="2655" y="1778"/>
                </a:lnTo>
                <a:lnTo>
                  <a:pt x="2363" y="1998"/>
                </a:lnTo>
                <a:lnTo>
                  <a:pt x="2095" y="2241"/>
                </a:lnTo>
                <a:lnTo>
                  <a:pt x="1852" y="2485"/>
                </a:lnTo>
                <a:lnTo>
                  <a:pt x="1608" y="2753"/>
                </a:lnTo>
                <a:lnTo>
                  <a:pt x="1389" y="3021"/>
                </a:lnTo>
                <a:lnTo>
                  <a:pt x="1170" y="3288"/>
                </a:lnTo>
                <a:lnTo>
                  <a:pt x="975" y="3581"/>
                </a:lnTo>
                <a:lnTo>
                  <a:pt x="804" y="3873"/>
                </a:lnTo>
                <a:lnTo>
                  <a:pt x="634" y="4190"/>
                </a:lnTo>
                <a:lnTo>
                  <a:pt x="488" y="4506"/>
                </a:lnTo>
                <a:lnTo>
                  <a:pt x="366" y="4823"/>
                </a:lnTo>
                <a:lnTo>
                  <a:pt x="244" y="5139"/>
                </a:lnTo>
                <a:lnTo>
                  <a:pt x="171" y="5480"/>
                </a:lnTo>
                <a:lnTo>
                  <a:pt x="98" y="5821"/>
                </a:lnTo>
                <a:lnTo>
                  <a:pt x="49" y="6162"/>
                </a:lnTo>
                <a:lnTo>
                  <a:pt x="1" y="6503"/>
                </a:lnTo>
                <a:lnTo>
                  <a:pt x="1" y="6869"/>
                </a:lnTo>
                <a:lnTo>
                  <a:pt x="1" y="6869"/>
                </a:lnTo>
                <a:lnTo>
                  <a:pt x="1" y="7234"/>
                </a:lnTo>
                <a:lnTo>
                  <a:pt x="49" y="7624"/>
                </a:lnTo>
                <a:lnTo>
                  <a:pt x="98" y="7989"/>
                </a:lnTo>
                <a:lnTo>
                  <a:pt x="196" y="8330"/>
                </a:lnTo>
                <a:lnTo>
                  <a:pt x="293" y="8695"/>
                </a:lnTo>
                <a:lnTo>
                  <a:pt x="415" y="9036"/>
                </a:lnTo>
                <a:lnTo>
                  <a:pt x="561" y="9377"/>
                </a:lnTo>
                <a:lnTo>
                  <a:pt x="731" y="9718"/>
                </a:lnTo>
                <a:lnTo>
                  <a:pt x="902" y="10035"/>
                </a:lnTo>
                <a:lnTo>
                  <a:pt x="1097" y="10327"/>
                </a:lnTo>
                <a:lnTo>
                  <a:pt x="1340" y="10644"/>
                </a:lnTo>
                <a:lnTo>
                  <a:pt x="1559" y="10936"/>
                </a:lnTo>
                <a:lnTo>
                  <a:pt x="1827" y="11204"/>
                </a:lnTo>
                <a:lnTo>
                  <a:pt x="2095" y="11472"/>
                </a:lnTo>
                <a:lnTo>
                  <a:pt x="2387" y="11740"/>
                </a:lnTo>
                <a:lnTo>
                  <a:pt x="2680" y="11983"/>
                </a:lnTo>
                <a:lnTo>
                  <a:pt x="2680" y="11983"/>
                </a:lnTo>
                <a:lnTo>
                  <a:pt x="2485" y="12349"/>
                </a:lnTo>
                <a:lnTo>
                  <a:pt x="2266" y="12714"/>
                </a:lnTo>
                <a:lnTo>
                  <a:pt x="2022" y="13104"/>
                </a:lnTo>
                <a:lnTo>
                  <a:pt x="1706" y="13469"/>
                </a:lnTo>
                <a:lnTo>
                  <a:pt x="1365" y="13834"/>
                </a:lnTo>
                <a:lnTo>
                  <a:pt x="1170" y="14005"/>
                </a:lnTo>
                <a:lnTo>
                  <a:pt x="951" y="14151"/>
                </a:lnTo>
                <a:lnTo>
                  <a:pt x="731" y="14297"/>
                </a:lnTo>
                <a:lnTo>
                  <a:pt x="512" y="14443"/>
                </a:lnTo>
                <a:lnTo>
                  <a:pt x="269" y="14540"/>
                </a:lnTo>
                <a:lnTo>
                  <a:pt x="1" y="14662"/>
                </a:lnTo>
                <a:lnTo>
                  <a:pt x="1" y="14662"/>
                </a:lnTo>
                <a:lnTo>
                  <a:pt x="122" y="14662"/>
                </a:lnTo>
                <a:lnTo>
                  <a:pt x="488" y="14711"/>
                </a:lnTo>
                <a:lnTo>
                  <a:pt x="1024" y="14711"/>
                </a:lnTo>
                <a:lnTo>
                  <a:pt x="1365" y="14711"/>
                </a:lnTo>
                <a:lnTo>
                  <a:pt x="1706" y="14687"/>
                </a:lnTo>
                <a:lnTo>
                  <a:pt x="2095" y="14614"/>
                </a:lnTo>
                <a:lnTo>
                  <a:pt x="2485" y="14540"/>
                </a:lnTo>
                <a:lnTo>
                  <a:pt x="2899" y="14419"/>
                </a:lnTo>
                <a:lnTo>
                  <a:pt x="3313" y="14273"/>
                </a:lnTo>
                <a:lnTo>
                  <a:pt x="3751" y="14078"/>
                </a:lnTo>
                <a:lnTo>
                  <a:pt x="4165" y="13834"/>
                </a:lnTo>
                <a:lnTo>
                  <a:pt x="4579" y="13566"/>
                </a:lnTo>
                <a:lnTo>
                  <a:pt x="4969" y="13201"/>
                </a:lnTo>
                <a:lnTo>
                  <a:pt x="4969" y="13201"/>
                </a:lnTo>
                <a:lnTo>
                  <a:pt x="5334" y="13323"/>
                </a:lnTo>
                <a:lnTo>
                  <a:pt x="5700" y="13444"/>
                </a:lnTo>
                <a:lnTo>
                  <a:pt x="6089" y="13518"/>
                </a:lnTo>
                <a:lnTo>
                  <a:pt x="6479" y="13591"/>
                </a:lnTo>
                <a:lnTo>
                  <a:pt x="6869" y="13664"/>
                </a:lnTo>
                <a:lnTo>
                  <a:pt x="7258" y="13712"/>
                </a:lnTo>
                <a:lnTo>
                  <a:pt x="7672" y="13737"/>
                </a:lnTo>
                <a:lnTo>
                  <a:pt x="8087" y="13737"/>
                </a:lnTo>
                <a:lnTo>
                  <a:pt x="8087" y="13737"/>
                </a:lnTo>
                <a:lnTo>
                  <a:pt x="8501" y="13737"/>
                </a:lnTo>
                <a:lnTo>
                  <a:pt x="8915" y="13712"/>
                </a:lnTo>
                <a:lnTo>
                  <a:pt x="9329" y="13664"/>
                </a:lnTo>
                <a:lnTo>
                  <a:pt x="9718" y="13591"/>
                </a:lnTo>
                <a:lnTo>
                  <a:pt x="10108" y="13518"/>
                </a:lnTo>
                <a:lnTo>
                  <a:pt x="10498" y="13420"/>
                </a:lnTo>
                <a:lnTo>
                  <a:pt x="10863" y="13323"/>
                </a:lnTo>
                <a:lnTo>
                  <a:pt x="11228" y="13201"/>
                </a:lnTo>
                <a:lnTo>
                  <a:pt x="11594" y="13055"/>
                </a:lnTo>
                <a:lnTo>
                  <a:pt x="11935" y="12909"/>
                </a:lnTo>
                <a:lnTo>
                  <a:pt x="12276" y="12738"/>
                </a:lnTo>
                <a:lnTo>
                  <a:pt x="12617" y="12568"/>
                </a:lnTo>
                <a:lnTo>
                  <a:pt x="12933" y="12373"/>
                </a:lnTo>
                <a:lnTo>
                  <a:pt x="13225" y="12178"/>
                </a:lnTo>
                <a:lnTo>
                  <a:pt x="13518" y="11959"/>
                </a:lnTo>
                <a:lnTo>
                  <a:pt x="13810" y="11715"/>
                </a:lnTo>
                <a:lnTo>
                  <a:pt x="14078" y="11496"/>
                </a:lnTo>
                <a:lnTo>
                  <a:pt x="14321" y="11228"/>
                </a:lnTo>
                <a:lnTo>
                  <a:pt x="14565" y="10985"/>
                </a:lnTo>
                <a:lnTo>
                  <a:pt x="14784" y="10717"/>
                </a:lnTo>
                <a:lnTo>
                  <a:pt x="15003" y="10424"/>
                </a:lnTo>
                <a:lnTo>
                  <a:pt x="15198" y="10132"/>
                </a:lnTo>
                <a:lnTo>
                  <a:pt x="15369" y="9840"/>
                </a:lnTo>
                <a:lnTo>
                  <a:pt x="15539" y="9548"/>
                </a:lnTo>
                <a:lnTo>
                  <a:pt x="15685" y="9231"/>
                </a:lnTo>
                <a:lnTo>
                  <a:pt x="15807" y="8914"/>
                </a:lnTo>
                <a:lnTo>
                  <a:pt x="15929" y="8574"/>
                </a:lnTo>
                <a:lnTo>
                  <a:pt x="16002" y="8257"/>
                </a:lnTo>
                <a:lnTo>
                  <a:pt x="16075" y="7916"/>
                </a:lnTo>
                <a:lnTo>
                  <a:pt x="16124" y="7575"/>
                </a:lnTo>
                <a:lnTo>
                  <a:pt x="16172" y="7210"/>
                </a:lnTo>
                <a:lnTo>
                  <a:pt x="16172" y="6869"/>
                </a:lnTo>
                <a:lnTo>
                  <a:pt x="16172" y="6869"/>
                </a:lnTo>
                <a:lnTo>
                  <a:pt x="16172" y="6503"/>
                </a:lnTo>
                <a:lnTo>
                  <a:pt x="16124" y="6162"/>
                </a:lnTo>
                <a:lnTo>
                  <a:pt x="16075" y="5821"/>
                </a:lnTo>
                <a:lnTo>
                  <a:pt x="16002" y="5480"/>
                </a:lnTo>
                <a:lnTo>
                  <a:pt x="15929" y="5139"/>
                </a:lnTo>
                <a:lnTo>
                  <a:pt x="15807" y="4823"/>
                </a:lnTo>
                <a:lnTo>
                  <a:pt x="15685" y="4506"/>
                </a:lnTo>
                <a:lnTo>
                  <a:pt x="15539" y="4190"/>
                </a:lnTo>
                <a:lnTo>
                  <a:pt x="15369" y="3873"/>
                </a:lnTo>
                <a:lnTo>
                  <a:pt x="15198" y="3581"/>
                </a:lnTo>
                <a:lnTo>
                  <a:pt x="15003" y="3288"/>
                </a:lnTo>
                <a:lnTo>
                  <a:pt x="14784" y="3021"/>
                </a:lnTo>
                <a:lnTo>
                  <a:pt x="14565" y="2753"/>
                </a:lnTo>
                <a:lnTo>
                  <a:pt x="14321" y="2485"/>
                </a:lnTo>
                <a:lnTo>
                  <a:pt x="14078" y="2241"/>
                </a:lnTo>
                <a:lnTo>
                  <a:pt x="13810" y="1998"/>
                </a:lnTo>
                <a:lnTo>
                  <a:pt x="13518" y="1778"/>
                </a:lnTo>
                <a:lnTo>
                  <a:pt x="13225" y="1559"/>
                </a:lnTo>
                <a:lnTo>
                  <a:pt x="12933" y="1364"/>
                </a:lnTo>
                <a:lnTo>
                  <a:pt x="12617" y="1170"/>
                </a:lnTo>
                <a:lnTo>
                  <a:pt x="12276" y="975"/>
                </a:lnTo>
                <a:lnTo>
                  <a:pt x="11935" y="829"/>
                </a:lnTo>
                <a:lnTo>
                  <a:pt x="11594" y="658"/>
                </a:lnTo>
                <a:lnTo>
                  <a:pt x="11228" y="536"/>
                </a:lnTo>
                <a:lnTo>
                  <a:pt x="10863" y="415"/>
                </a:lnTo>
                <a:lnTo>
                  <a:pt x="10498" y="293"/>
                </a:lnTo>
                <a:lnTo>
                  <a:pt x="10108" y="195"/>
                </a:lnTo>
                <a:lnTo>
                  <a:pt x="9718" y="122"/>
                </a:lnTo>
                <a:lnTo>
                  <a:pt x="9329" y="74"/>
                </a:lnTo>
                <a:lnTo>
                  <a:pt x="8915" y="25"/>
                </a:lnTo>
                <a:lnTo>
                  <a:pt x="8501" y="1"/>
                </a:lnTo>
                <a:lnTo>
                  <a:pt x="8087" y="1"/>
                </a:lnTo>
                <a:lnTo>
                  <a:pt x="8087" y="1"/>
                </a:lnTo>
                <a:close/>
              </a:path>
            </a:pathLst>
          </a:custGeom>
          <a:noFill/>
          <a:ln w="12175" cap="rnd" cmpd="sng">
            <a:solidFill>
              <a:srgbClr val="0091E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fontAlgn="base"/>
            <a:r>
              <a:rPr lang="en-US" sz="2800" b="1" dirty="0"/>
              <a:t>Advantages</a:t>
            </a:r>
          </a:p>
        </p:txBody>
      </p:sp>
      <p:sp>
        <p:nvSpPr>
          <p:cNvPr id="111" name="Google Shape;111;p17"/>
          <p:cNvSpPr txBox="1">
            <a:spLocks noGrp="1"/>
          </p:cNvSpPr>
          <p:nvPr>
            <p:ph type="body" idx="1"/>
          </p:nvPr>
        </p:nvSpPr>
        <p:spPr>
          <a:xfrm>
            <a:off x="786150" y="1261700"/>
            <a:ext cx="7571700" cy="35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50000"/>
              </a:lnSpc>
            </a:pPr>
            <a:r>
              <a:rPr lang="en-US" sz="2000" dirty="0"/>
              <a:t>Simple, easy to understand and implement </a:t>
            </a:r>
          </a:p>
          <a:p>
            <a:pPr lvl="0">
              <a:lnSpc>
                <a:spcPct val="150000"/>
              </a:lnSpc>
            </a:pPr>
            <a:r>
              <a:rPr lang="en-US" sz="2000" dirty="0"/>
              <a:t>Faster and more efficient </a:t>
            </a:r>
          </a:p>
          <a:p>
            <a:pPr lvl="0">
              <a:lnSpc>
                <a:spcPct val="150000"/>
              </a:lnSpc>
            </a:pPr>
            <a:r>
              <a:rPr lang="en-US" sz="2000" dirty="0"/>
              <a:t>Does not require large memory</a:t>
            </a:r>
          </a:p>
          <a:p>
            <a:pPr lvl="0">
              <a:lnSpc>
                <a:spcPct val="150000"/>
              </a:lnSpc>
            </a:pPr>
            <a:r>
              <a:rPr lang="en-US" sz="2000" dirty="0"/>
              <a:t>Easy to combine with other algorithms</a:t>
            </a:r>
          </a:p>
          <a:p>
            <a:pPr lvl="0">
              <a:lnSpc>
                <a:spcPct val="150000"/>
              </a:lnSpc>
            </a:pPr>
            <a:r>
              <a:rPr lang="en-US" sz="2000" dirty="0"/>
              <a:t>Offers a good approximation</a:t>
            </a:r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36242E10-B4C4-AC72-6D3D-A272FF4020F4}"/>
              </a:ext>
            </a:extLst>
          </p:cNvPr>
          <p:cNvCxnSpPr>
            <a:cxnSpLocks/>
          </p:cNvCxnSpPr>
          <p:nvPr/>
        </p:nvCxnSpPr>
        <p:spPr>
          <a:xfrm>
            <a:off x="531768" y="933121"/>
            <a:ext cx="6761398" cy="0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04763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fontAlgn="base"/>
            <a:r>
              <a:rPr lang="en-US" sz="2800" b="1" dirty="0"/>
              <a:t>Conditions for Using Greedy Algorithm</a:t>
            </a:r>
          </a:p>
        </p:txBody>
      </p:sp>
      <p:sp>
        <p:nvSpPr>
          <p:cNvPr id="111" name="Google Shape;111;p17"/>
          <p:cNvSpPr txBox="1">
            <a:spLocks noGrp="1"/>
          </p:cNvSpPr>
          <p:nvPr>
            <p:ph type="body" idx="1"/>
          </p:nvPr>
        </p:nvSpPr>
        <p:spPr>
          <a:xfrm>
            <a:off x="786150" y="1373051"/>
            <a:ext cx="7571700" cy="35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indent="0">
              <a:buNone/>
            </a:pPr>
            <a:r>
              <a:rPr lang="en-US" sz="2000" b="1" i="1" dirty="0"/>
              <a:t>1.	Optimal Substructure Property</a:t>
            </a:r>
          </a:p>
          <a:p>
            <a:pPr marL="76200" indent="0">
              <a:buNone/>
            </a:pPr>
            <a:r>
              <a:rPr lang="en-US" sz="2000" dirty="0"/>
              <a:t>	</a:t>
            </a:r>
            <a:r>
              <a:rPr lang="en-US" sz="1600" dirty="0"/>
              <a:t>The solution is divisible into smaller parts.</a:t>
            </a:r>
          </a:p>
          <a:p>
            <a:pPr marL="76200" indent="0">
              <a:buNone/>
            </a:pPr>
            <a:r>
              <a:rPr lang="en-US" sz="2000" b="1" i="1" dirty="0"/>
              <a:t>2.	Greedy Choice Property</a:t>
            </a:r>
          </a:p>
          <a:p>
            <a:pPr marL="76200" indent="0">
              <a:buNone/>
            </a:pPr>
            <a:r>
              <a:rPr lang="en-US" sz="2000" dirty="0"/>
              <a:t>	</a:t>
            </a:r>
            <a:r>
              <a:rPr lang="en-US" sz="1600" dirty="0"/>
              <a:t>The locally optimal choice should always lead to the globally optimal 	solution.</a:t>
            </a:r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155C32FB-4AE2-3AA4-A226-19F2F5FB4027}"/>
              </a:ext>
            </a:extLst>
          </p:cNvPr>
          <p:cNvCxnSpPr>
            <a:cxnSpLocks/>
          </p:cNvCxnSpPr>
          <p:nvPr/>
        </p:nvCxnSpPr>
        <p:spPr>
          <a:xfrm>
            <a:off x="545518" y="1010720"/>
            <a:ext cx="6761398" cy="0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1658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>
            <a:spLocks noGrp="1"/>
          </p:cNvSpPr>
          <p:nvPr>
            <p:ph type="ctrTitle"/>
          </p:nvPr>
        </p:nvSpPr>
        <p:spPr>
          <a:xfrm>
            <a:off x="832948" y="1244213"/>
            <a:ext cx="8372475" cy="176453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>
                <a:solidFill>
                  <a:schemeClr val="accent4"/>
                </a:solidFill>
              </a:rPr>
              <a:t>4.</a:t>
            </a:r>
            <a:r>
              <a:rPr lang="en-US" sz="4000" dirty="0"/>
              <a:t> </a:t>
            </a:r>
            <a:br>
              <a:rPr lang="en-US" sz="4000" dirty="0"/>
            </a:br>
            <a:r>
              <a:rPr lang="en-US" sz="4000" dirty="0"/>
              <a:t>Applications of greedy algorithm.</a:t>
            </a:r>
            <a:endParaRPr lang="en-US" sz="40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9" name="Google Shape;99;p15"/>
          <p:cNvSpPr txBox="1">
            <a:spLocks noGrp="1"/>
          </p:cNvSpPr>
          <p:nvPr>
            <p:ph type="sldNum" idx="4294967295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003684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3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5" name="Google Shape;143;p3">
            <a:extLst>
              <a:ext uri="{FF2B5EF4-FFF2-40B4-BE49-F238E27FC236}">
                <a16:creationId xmlns:a16="http://schemas.microsoft.com/office/drawing/2014/main" id="{12F06D38-4A9B-1AE2-CC8B-7E27545CEC71}"/>
              </a:ext>
            </a:extLst>
          </p:cNvPr>
          <p:cNvSpPr txBox="1"/>
          <p:nvPr/>
        </p:nvSpPr>
        <p:spPr>
          <a:xfrm>
            <a:off x="3295701" y="2090662"/>
            <a:ext cx="2620345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3000" b="1" dirty="0">
                <a:solidFill>
                  <a:srgbClr val="0E78C0"/>
                </a:solidFill>
                <a:latin typeface="Roboto"/>
                <a:ea typeface="Roboto"/>
                <a:cs typeface="Roboto"/>
                <a:sym typeface="Roboto"/>
              </a:rPr>
              <a:t>Table of contents</a:t>
            </a:r>
            <a:endParaRPr sz="1050" dirty="0"/>
          </a:p>
        </p:txBody>
      </p:sp>
      <p:sp>
        <p:nvSpPr>
          <p:cNvPr id="6" name="Google Shape;144;p3">
            <a:extLst>
              <a:ext uri="{FF2B5EF4-FFF2-40B4-BE49-F238E27FC236}">
                <a16:creationId xmlns:a16="http://schemas.microsoft.com/office/drawing/2014/main" id="{1F5E54FC-3E67-EAC1-BA7F-90B9BCABE468}"/>
              </a:ext>
            </a:extLst>
          </p:cNvPr>
          <p:cNvSpPr txBox="1"/>
          <p:nvPr/>
        </p:nvSpPr>
        <p:spPr>
          <a:xfrm>
            <a:off x="2105406" y="1071327"/>
            <a:ext cx="11076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/>
            <a:r>
              <a:rPr lang="vi-VN" sz="3600" b="1" dirty="0">
                <a:solidFill>
                  <a:srgbClr val="0E78C0"/>
                </a:solidFill>
                <a:latin typeface="Roboto"/>
                <a:ea typeface="Roboto"/>
                <a:cs typeface="Roboto"/>
                <a:sym typeface="Roboto"/>
              </a:rPr>
              <a:t>01</a:t>
            </a:r>
            <a:endParaRPr sz="1050" dirty="0"/>
          </a:p>
        </p:txBody>
      </p:sp>
      <p:sp>
        <p:nvSpPr>
          <p:cNvPr id="7" name="Google Shape;145;p3">
            <a:extLst>
              <a:ext uri="{FF2B5EF4-FFF2-40B4-BE49-F238E27FC236}">
                <a16:creationId xmlns:a16="http://schemas.microsoft.com/office/drawing/2014/main" id="{A7CE892C-FCAB-741D-4C6C-C4AAF34A451B}"/>
              </a:ext>
            </a:extLst>
          </p:cNvPr>
          <p:cNvSpPr txBox="1"/>
          <p:nvPr/>
        </p:nvSpPr>
        <p:spPr>
          <a:xfrm>
            <a:off x="2105406" y="2060738"/>
            <a:ext cx="11076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/>
            <a:r>
              <a:rPr lang="vi-VN" sz="3600" b="1">
                <a:solidFill>
                  <a:srgbClr val="0E78C0"/>
                </a:solidFill>
                <a:latin typeface="Roboto"/>
                <a:ea typeface="Roboto"/>
                <a:cs typeface="Roboto"/>
                <a:sym typeface="Roboto"/>
              </a:rPr>
              <a:t>02</a:t>
            </a:r>
            <a:endParaRPr sz="1050"/>
          </a:p>
        </p:txBody>
      </p:sp>
      <p:cxnSp>
        <p:nvCxnSpPr>
          <p:cNvPr id="8" name="Google Shape;147;p3">
            <a:extLst>
              <a:ext uri="{FF2B5EF4-FFF2-40B4-BE49-F238E27FC236}">
                <a16:creationId xmlns:a16="http://schemas.microsoft.com/office/drawing/2014/main" id="{1F887964-D47B-065F-C4BD-0B5A5FAC64AB}"/>
              </a:ext>
            </a:extLst>
          </p:cNvPr>
          <p:cNvCxnSpPr/>
          <p:nvPr/>
        </p:nvCxnSpPr>
        <p:spPr>
          <a:xfrm>
            <a:off x="5861950" y="2638539"/>
            <a:ext cx="0" cy="2522962"/>
          </a:xfrm>
          <a:prstGeom prst="straightConnector1">
            <a:avLst/>
          </a:prstGeom>
          <a:noFill/>
          <a:ln w="9525" cap="flat" cmpd="sng">
            <a:solidFill>
              <a:srgbClr val="0091E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148;p3">
            <a:extLst>
              <a:ext uri="{FF2B5EF4-FFF2-40B4-BE49-F238E27FC236}">
                <a16:creationId xmlns:a16="http://schemas.microsoft.com/office/drawing/2014/main" id="{02027D56-026B-3592-C5AA-0E14F9B05CE8}"/>
              </a:ext>
            </a:extLst>
          </p:cNvPr>
          <p:cNvSpPr txBox="1"/>
          <p:nvPr/>
        </p:nvSpPr>
        <p:spPr>
          <a:xfrm>
            <a:off x="5922008" y="3399312"/>
            <a:ext cx="10722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vi-VN" sz="3600" b="1">
                <a:solidFill>
                  <a:srgbClr val="0E78C0"/>
                </a:solidFill>
                <a:latin typeface="Roboto"/>
                <a:ea typeface="Roboto"/>
                <a:cs typeface="Roboto"/>
                <a:sym typeface="Roboto"/>
              </a:rPr>
              <a:t>04</a:t>
            </a:r>
            <a:endParaRPr sz="1050"/>
          </a:p>
        </p:txBody>
      </p:sp>
      <p:sp>
        <p:nvSpPr>
          <p:cNvPr id="10" name="Google Shape;153;p3">
            <a:extLst>
              <a:ext uri="{FF2B5EF4-FFF2-40B4-BE49-F238E27FC236}">
                <a16:creationId xmlns:a16="http://schemas.microsoft.com/office/drawing/2014/main" id="{F5852595-A101-FC23-AF80-149A92224773}"/>
              </a:ext>
            </a:extLst>
          </p:cNvPr>
          <p:cNvSpPr txBox="1"/>
          <p:nvPr/>
        </p:nvSpPr>
        <p:spPr>
          <a:xfrm>
            <a:off x="5487988" y="2456087"/>
            <a:ext cx="11076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/>
            <a:r>
              <a:rPr lang="vi-VN" sz="3600" b="1">
                <a:solidFill>
                  <a:srgbClr val="0E78C0"/>
                </a:solidFill>
                <a:latin typeface="Roboto"/>
                <a:ea typeface="Roboto"/>
                <a:cs typeface="Roboto"/>
                <a:sym typeface="Roboto"/>
              </a:rPr>
              <a:t>03</a:t>
            </a:r>
            <a:endParaRPr sz="1050"/>
          </a:p>
        </p:txBody>
      </p:sp>
      <p:cxnSp>
        <p:nvCxnSpPr>
          <p:cNvPr id="11" name="Google Shape;146;p3">
            <a:extLst>
              <a:ext uri="{FF2B5EF4-FFF2-40B4-BE49-F238E27FC236}">
                <a16:creationId xmlns:a16="http://schemas.microsoft.com/office/drawing/2014/main" id="{95E793C5-FB9F-EEF8-E678-02B19BF0FBA0}"/>
              </a:ext>
            </a:extLst>
          </p:cNvPr>
          <p:cNvCxnSpPr/>
          <p:nvPr/>
        </p:nvCxnSpPr>
        <p:spPr>
          <a:xfrm flipH="1">
            <a:off x="3295701" y="112"/>
            <a:ext cx="1575" cy="2563650"/>
          </a:xfrm>
          <a:prstGeom prst="straightConnector1">
            <a:avLst/>
          </a:prstGeom>
          <a:noFill/>
          <a:ln w="9525" cap="flat" cmpd="sng">
            <a:solidFill>
              <a:srgbClr val="0091E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" name="Google Shape;149;p3">
            <a:extLst>
              <a:ext uri="{FF2B5EF4-FFF2-40B4-BE49-F238E27FC236}">
                <a16:creationId xmlns:a16="http://schemas.microsoft.com/office/drawing/2014/main" id="{C90B61CC-9B59-B2BC-87CF-A4BC3D787DD6}"/>
              </a:ext>
            </a:extLst>
          </p:cNvPr>
          <p:cNvSpPr txBox="1"/>
          <p:nvPr/>
        </p:nvSpPr>
        <p:spPr>
          <a:xfrm>
            <a:off x="115616" y="1033659"/>
            <a:ext cx="2360427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r"/>
            <a:r>
              <a:rPr lang="en-US" sz="1800" b="1" dirty="0">
                <a:solidFill>
                  <a:srgbClr val="0E78C0"/>
                </a:solidFill>
                <a:latin typeface="Quattrocento Sans"/>
                <a:sym typeface="Quattrocento Sans"/>
              </a:rPr>
              <a:t>Definition</a:t>
            </a:r>
            <a:endParaRPr lang="vi-VN" sz="1050" dirty="0"/>
          </a:p>
        </p:txBody>
      </p:sp>
      <p:sp>
        <p:nvSpPr>
          <p:cNvPr id="13" name="Google Shape;150;p3">
            <a:extLst>
              <a:ext uri="{FF2B5EF4-FFF2-40B4-BE49-F238E27FC236}">
                <a16:creationId xmlns:a16="http://schemas.microsoft.com/office/drawing/2014/main" id="{FBA724FD-1ABB-3EF2-98AF-119FE9CADB00}"/>
              </a:ext>
            </a:extLst>
          </p:cNvPr>
          <p:cNvSpPr txBox="1"/>
          <p:nvPr/>
        </p:nvSpPr>
        <p:spPr>
          <a:xfrm>
            <a:off x="115616" y="2023070"/>
            <a:ext cx="2360427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r"/>
            <a:r>
              <a:rPr lang="en-US" sz="1800" b="1" dirty="0">
                <a:solidFill>
                  <a:srgbClr val="0E78C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Working Mechanism</a:t>
            </a:r>
            <a:endParaRPr sz="1050" dirty="0"/>
          </a:p>
        </p:txBody>
      </p:sp>
      <p:sp>
        <p:nvSpPr>
          <p:cNvPr id="14" name="Google Shape;151;p3">
            <a:extLst>
              <a:ext uri="{FF2B5EF4-FFF2-40B4-BE49-F238E27FC236}">
                <a16:creationId xmlns:a16="http://schemas.microsoft.com/office/drawing/2014/main" id="{BEF02B63-F8B6-61BC-5CCF-04D47FA47627}"/>
              </a:ext>
            </a:extLst>
          </p:cNvPr>
          <p:cNvSpPr txBox="1"/>
          <p:nvPr/>
        </p:nvSpPr>
        <p:spPr>
          <a:xfrm>
            <a:off x="6536542" y="2449325"/>
            <a:ext cx="2100359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1800" b="1" dirty="0">
                <a:solidFill>
                  <a:srgbClr val="0E78C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Characteristics</a:t>
            </a:r>
            <a:endParaRPr sz="1050" dirty="0"/>
          </a:p>
        </p:txBody>
      </p:sp>
      <p:sp>
        <p:nvSpPr>
          <p:cNvPr id="15" name="Google Shape;152;p3">
            <a:extLst>
              <a:ext uri="{FF2B5EF4-FFF2-40B4-BE49-F238E27FC236}">
                <a16:creationId xmlns:a16="http://schemas.microsoft.com/office/drawing/2014/main" id="{8030264C-F534-F82B-B8D5-38D578AE1DE1}"/>
              </a:ext>
            </a:extLst>
          </p:cNvPr>
          <p:cNvSpPr txBox="1"/>
          <p:nvPr/>
        </p:nvSpPr>
        <p:spPr>
          <a:xfrm>
            <a:off x="6595588" y="3406074"/>
            <a:ext cx="1982266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1800" b="1" dirty="0">
                <a:solidFill>
                  <a:srgbClr val="0E78C0"/>
                </a:solidFill>
                <a:latin typeface="Quattrocento Sans"/>
                <a:sym typeface="Quattrocento Sans"/>
              </a:rPr>
              <a:t>Applications</a:t>
            </a:r>
            <a:endParaRPr sz="1050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533DB7D-D315-E502-BFC4-F7668017B524}"/>
              </a:ext>
            </a:extLst>
          </p:cNvPr>
          <p:cNvSpPr/>
          <p:nvPr/>
        </p:nvSpPr>
        <p:spPr>
          <a:xfrm>
            <a:off x="3377537" y="1925482"/>
            <a:ext cx="2405982" cy="129253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2062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0" y="586726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l"/>
            <a:r>
              <a:rPr lang="en-US" sz="28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Roboto" panose="020B0604020202020204" pitchFamily="2" charset="0"/>
              </a:rPr>
              <a:t>Applications of greedy algorithm.</a:t>
            </a:r>
            <a:endParaRPr lang="en-US" sz="2800" b="1" i="0" dirty="0">
              <a:solidFill>
                <a:schemeClr val="accent2">
                  <a:lumMod val="60000"/>
                  <a:lumOff val="40000"/>
                </a:schemeClr>
              </a:solidFill>
              <a:effectLst/>
              <a:latin typeface="Roboto" panose="020B0604020202020204" pitchFamily="2" charset="0"/>
            </a:endParaRPr>
          </a:p>
        </p:txBody>
      </p:sp>
      <p:sp>
        <p:nvSpPr>
          <p:cNvPr id="111" name="Google Shape;111;p17"/>
          <p:cNvSpPr txBox="1">
            <a:spLocks noGrp="1"/>
          </p:cNvSpPr>
          <p:nvPr>
            <p:ph type="body" idx="1"/>
          </p:nvPr>
        </p:nvSpPr>
        <p:spPr>
          <a:xfrm>
            <a:off x="786150" y="1571268"/>
            <a:ext cx="7264110" cy="281215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2400"/>
              <a:buChar char="◎"/>
            </a:pP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  <a:latin typeface="Helvetica Neue"/>
              </a:rPr>
              <a:t>Constructing Minimum Spanning Trees</a:t>
            </a:r>
          </a:p>
          <a:p>
            <a:pPr marL="457200" lvl="0" indent="-38100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2400"/>
              <a:buChar char="◎"/>
            </a:pP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  <a:latin typeface="Helvetica Neue"/>
              </a:rPr>
              <a:t>Implement Huffman Encoding</a:t>
            </a:r>
            <a:r>
              <a:rPr lang="en-US" sz="2000" dirty="0">
                <a:solidFill>
                  <a:schemeClr val="accent3">
                    <a:lumMod val="75000"/>
                  </a:schemeClr>
                </a:solidFill>
                <a:latin typeface="Helvetica Neue"/>
              </a:rPr>
              <a:t>.</a:t>
            </a:r>
          </a:p>
          <a:p>
            <a:pPr marL="457200" lvl="0" indent="-38100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2400"/>
              <a:buChar char="◎"/>
            </a:pP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  <a:latin typeface="Helvetica Neue"/>
              </a:rPr>
              <a:t>Solve Optimization Problems</a:t>
            </a:r>
            <a:endParaRPr lang="en-US" sz="2000" dirty="0">
              <a:solidFill>
                <a:schemeClr val="accent3">
                  <a:lumMod val="75000"/>
                </a:schemeClr>
              </a:solidFill>
              <a:latin typeface="Helvetica Neue"/>
            </a:endParaRPr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25EAE27-7978-4C76-A612-35C08DFCC665}"/>
              </a:ext>
            </a:extLst>
          </p:cNvPr>
          <p:cNvCxnSpPr>
            <a:cxnSpLocks/>
          </p:cNvCxnSpPr>
          <p:nvPr/>
        </p:nvCxnSpPr>
        <p:spPr>
          <a:xfrm>
            <a:off x="786150" y="1208129"/>
            <a:ext cx="6761398" cy="0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81457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1"/>
          <p:cNvSpPr/>
          <p:nvPr/>
        </p:nvSpPr>
        <p:spPr>
          <a:xfrm>
            <a:off x="5513922" y="1576268"/>
            <a:ext cx="2769987" cy="2856900"/>
          </a:xfrm>
          <a:prstGeom prst="ellipse">
            <a:avLst/>
          </a:prstGeom>
          <a:noFill/>
          <a:ln w="9525" cap="flat" cmpd="sng">
            <a:solidFill>
              <a:srgbClr val="CFD8D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21"/>
          <p:cNvSpPr txBox="1">
            <a:spLocks noGrp="1"/>
          </p:cNvSpPr>
          <p:nvPr>
            <p:ph type="title"/>
          </p:nvPr>
        </p:nvSpPr>
        <p:spPr>
          <a:xfrm>
            <a:off x="186729" y="195742"/>
            <a:ext cx="7571700" cy="113622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/>
              <a:t>Constructing Minimum Spanning Trees.</a:t>
            </a:r>
            <a:endParaRPr sz="2800" b="1" dirty="0"/>
          </a:p>
        </p:txBody>
      </p:sp>
      <p:cxnSp>
        <p:nvCxnSpPr>
          <p:cNvPr id="153" name="Google Shape;153;p21"/>
          <p:cNvCxnSpPr/>
          <p:nvPr/>
        </p:nvCxnSpPr>
        <p:spPr>
          <a:xfrm rot="10800000" flipH="1">
            <a:off x="7587670" y="382841"/>
            <a:ext cx="638700" cy="14196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4" name="Google Shape;154;p21"/>
          <p:cNvCxnSpPr/>
          <p:nvPr/>
        </p:nvCxnSpPr>
        <p:spPr>
          <a:xfrm rot="10800000" flipH="1">
            <a:off x="7989244" y="1463613"/>
            <a:ext cx="1377600" cy="5709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5" name="Google Shape;155;p21"/>
          <p:cNvCxnSpPr/>
          <p:nvPr/>
        </p:nvCxnSpPr>
        <p:spPr>
          <a:xfrm rot="10800000" flipH="1">
            <a:off x="7863258" y="1117643"/>
            <a:ext cx="716400" cy="8061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6" name="Google Shape;156;p21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pic>
        <p:nvPicPr>
          <p:cNvPr id="5126" name="Picture 6" descr="CS 225 | Minimum Spanning Tree">
            <a:extLst>
              <a:ext uri="{FF2B5EF4-FFF2-40B4-BE49-F238E27FC236}">
                <a16:creationId xmlns:a16="http://schemas.microsoft.com/office/drawing/2014/main" id="{2A9D2859-B34B-1A94-B1D4-148D4E8AA5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256" y="1721114"/>
            <a:ext cx="2684271" cy="2567013"/>
          </a:xfrm>
          <a:prstGeom prst="ellipse">
            <a:avLst/>
          </a:prstGeom>
          <a:ln>
            <a:noFill/>
          </a:ln>
          <a:effectLst>
            <a:outerShdw blurRad="152400" dist="317500" dir="5400000" sx="90000" sy="-19000" rotWithShape="0">
              <a:prstClr val="black">
                <a:alpha val="15000"/>
              </a:prstClr>
            </a:outerShdw>
            <a:softEdge rad="127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151;p21">
            <a:extLst>
              <a:ext uri="{FF2B5EF4-FFF2-40B4-BE49-F238E27FC236}">
                <a16:creationId xmlns:a16="http://schemas.microsoft.com/office/drawing/2014/main" id="{8C05237C-7C6E-59F7-CBB2-FB7DF2BE33E2}"/>
              </a:ext>
            </a:extLst>
          </p:cNvPr>
          <p:cNvSpPr txBox="1">
            <a:spLocks/>
          </p:cNvSpPr>
          <p:nvPr/>
        </p:nvSpPr>
        <p:spPr>
          <a:xfrm>
            <a:off x="1397577" y="2443793"/>
            <a:ext cx="3395275" cy="750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◎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○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◉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●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○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■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●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○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■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 algn="just">
              <a:buFont typeface="Source Sans Pro"/>
              <a:buNone/>
            </a:pPr>
            <a:r>
              <a:rPr lang="en-US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is a spanning tree?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0" y="586726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l"/>
            <a:r>
              <a:rPr lang="en-US" sz="2800" b="1">
                <a:solidFill>
                  <a:schemeClr val="accent2">
                    <a:lumMod val="60000"/>
                    <a:lumOff val="40000"/>
                  </a:schemeClr>
                </a:solidFill>
                <a:latin typeface="Roboto" panose="020B0604020202020204" pitchFamily="2" charset="0"/>
              </a:rPr>
              <a:t>Instance of </a:t>
            </a:r>
            <a:r>
              <a:rPr lang="en-US" sz="2800" b="1" i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Roboto" panose="020B0604020202020204" pitchFamily="2" charset="0"/>
              </a:rPr>
              <a:t>minimum spanning tree</a:t>
            </a:r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25EAE27-7978-4C76-A612-35C08DFCC665}"/>
              </a:ext>
            </a:extLst>
          </p:cNvPr>
          <p:cNvCxnSpPr>
            <a:cxnSpLocks/>
          </p:cNvCxnSpPr>
          <p:nvPr/>
        </p:nvCxnSpPr>
        <p:spPr>
          <a:xfrm>
            <a:off x="786150" y="1208129"/>
            <a:ext cx="6761398" cy="0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D6FA8849-CB98-9E77-5A3B-C2D72C38E9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149" y="1829533"/>
            <a:ext cx="7480925" cy="186539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1A77C86-9DE5-5712-DBB9-5C67AE3C5ACA}"/>
                  </a:ext>
                </a:extLst>
              </p:cNvPr>
              <p:cNvSpPr txBox="1"/>
              <p:nvPr/>
            </p:nvSpPr>
            <p:spPr>
              <a:xfrm>
                <a:off x="1019330" y="3865798"/>
                <a:ext cx="76388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800" b="0">
                    <a:solidFill>
                      <a:schemeClr val="accent3">
                        <a:lumMod val="75000"/>
                      </a:schemeClr>
                    </a:solidFill>
                    <a:effectLst/>
                    <a:latin typeface="Arial" panose="020B0604020202020204" pitchFamily="34" charset="0"/>
                  </a:rPr>
                  <a:t>Graph and its spanning trees,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solidFill>
                              <a:schemeClr val="accent3">
                                <a:lumMod val="7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accent3">
                                <a:lumMod val="7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accent3">
                                <a:lumMod val="7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b="0">
                    <a:solidFill>
                      <a:schemeClr val="accent3">
                        <a:lumMod val="75000"/>
                      </a:schemeClr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r>
                  <a:rPr lang="en-US" sz="1800" b="0">
                    <a:solidFill>
                      <a:schemeClr val="accent3">
                        <a:lumMod val="75000"/>
                      </a:schemeClr>
                    </a:solidFill>
                    <a:effectLst/>
                    <a:latin typeface="Arial" panose="020B0604020202020204" pitchFamily="34" charset="0"/>
                  </a:rPr>
                  <a:t>being the minimum spanning tree.</a:t>
                </a:r>
                <a:endParaRPr lang="en-US" sz="1800">
                  <a:solidFill>
                    <a:schemeClr val="accent3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1A77C86-9DE5-5712-DBB9-5C67AE3C5A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330" y="3865798"/>
                <a:ext cx="7638886" cy="369332"/>
              </a:xfrm>
              <a:prstGeom prst="rect">
                <a:avLst/>
              </a:prstGeom>
              <a:blipFill>
                <a:blip r:embed="rId4"/>
                <a:stretch>
                  <a:fillRect l="-638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15386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1"/>
          <p:cNvSpPr/>
          <p:nvPr/>
        </p:nvSpPr>
        <p:spPr>
          <a:xfrm>
            <a:off x="5809671" y="1519064"/>
            <a:ext cx="2769987" cy="2856900"/>
          </a:xfrm>
          <a:prstGeom prst="ellipse">
            <a:avLst/>
          </a:prstGeom>
          <a:noFill/>
          <a:ln w="9525" cap="flat" cmpd="sng">
            <a:solidFill>
              <a:srgbClr val="CFD8D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21"/>
          <p:cNvSpPr txBox="1">
            <a:spLocks noGrp="1"/>
          </p:cNvSpPr>
          <p:nvPr>
            <p:ph type="title"/>
          </p:nvPr>
        </p:nvSpPr>
        <p:spPr>
          <a:xfrm>
            <a:off x="186729" y="195742"/>
            <a:ext cx="7571700" cy="113622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" sz="2800" b="1" dirty="0"/>
            </a:br>
            <a:r>
              <a:rPr lang="en-US" sz="2800" b="1" dirty="0"/>
              <a:t>Constructing Minimum Spanning Trees.</a:t>
            </a:r>
            <a:endParaRPr sz="2800" b="1" dirty="0"/>
          </a:p>
        </p:txBody>
      </p:sp>
      <p:sp>
        <p:nvSpPr>
          <p:cNvPr id="151" name="Google Shape;151;p21"/>
          <p:cNvSpPr txBox="1">
            <a:spLocks noGrp="1"/>
          </p:cNvSpPr>
          <p:nvPr>
            <p:ph type="body" idx="1"/>
          </p:nvPr>
        </p:nvSpPr>
        <p:spPr>
          <a:xfrm>
            <a:off x="433690" y="1749063"/>
            <a:ext cx="5294549" cy="16634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A minimum spanning tree is its spanning tree of the smallest weight, where the weight of a tree is defined as the sum of the weights on all its edges.</a:t>
            </a:r>
            <a:endParaRPr sz="2000" dirty="0">
              <a:solidFill>
                <a:schemeClr val="accent3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53" name="Google Shape;153;p21"/>
          <p:cNvCxnSpPr/>
          <p:nvPr/>
        </p:nvCxnSpPr>
        <p:spPr>
          <a:xfrm rot="10800000" flipH="1">
            <a:off x="7587670" y="382841"/>
            <a:ext cx="638700" cy="14196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4" name="Google Shape;154;p21"/>
          <p:cNvCxnSpPr/>
          <p:nvPr/>
        </p:nvCxnSpPr>
        <p:spPr>
          <a:xfrm rot="10800000" flipH="1">
            <a:off x="7989244" y="1463613"/>
            <a:ext cx="1377600" cy="5709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5" name="Google Shape;155;p21"/>
          <p:cNvCxnSpPr/>
          <p:nvPr/>
        </p:nvCxnSpPr>
        <p:spPr>
          <a:xfrm rot="10800000" flipH="1">
            <a:off x="7863258" y="1117643"/>
            <a:ext cx="716400" cy="8061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6" name="Google Shape;156;p21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pic>
        <p:nvPicPr>
          <p:cNvPr id="5126" name="Picture 6" descr="CS 225 | Minimum Spanning Tree">
            <a:extLst>
              <a:ext uri="{FF2B5EF4-FFF2-40B4-BE49-F238E27FC236}">
                <a16:creationId xmlns:a16="http://schemas.microsoft.com/office/drawing/2014/main" id="{2A9D2859-B34B-1A94-B1D4-148D4E8AA5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4005" y="1663910"/>
            <a:ext cx="2684271" cy="2567013"/>
          </a:xfrm>
          <a:prstGeom prst="ellipse">
            <a:avLst/>
          </a:prstGeom>
          <a:ln>
            <a:noFill/>
          </a:ln>
          <a:effectLst>
            <a:outerShdw blurRad="152400" dist="317500" dir="5400000" sx="90000" sy="-19000" rotWithShape="0">
              <a:prstClr val="black">
                <a:alpha val="15000"/>
              </a:prstClr>
            </a:outerShdw>
            <a:softEdge rad="127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151;p21">
            <a:extLst>
              <a:ext uri="{FF2B5EF4-FFF2-40B4-BE49-F238E27FC236}">
                <a16:creationId xmlns:a16="http://schemas.microsoft.com/office/drawing/2014/main" id="{B3220B87-AF97-5ED9-137C-CD7FDB1F2961}"/>
              </a:ext>
            </a:extLst>
          </p:cNvPr>
          <p:cNvSpPr txBox="1">
            <a:spLocks/>
          </p:cNvSpPr>
          <p:nvPr/>
        </p:nvSpPr>
        <p:spPr>
          <a:xfrm>
            <a:off x="843432" y="3196639"/>
            <a:ext cx="4734289" cy="750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◎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○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◉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●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○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■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●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○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■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 algn="just">
              <a:buFont typeface="Source Sans Pro"/>
              <a:buNone/>
            </a:pPr>
            <a:r>
              <a:rPr lang="en-US" b="1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Find a minimum spanning tree?</a:t>
            </a:r>
          </a:p>
        </p:txBody>
      </p:sp>
    </p:spTree>
    <p:extLst>
      <p:ext uri="{BB962C8B-B14F-4D97-AF65-F5344CB8AC3E}">
        <p14:creationId xmlns:p14="http://schemas.microsoft.com/office/powerpoint/2010/main" val="16496070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9"/>
          <p:cNvSpPr txBox="1">
            <a:spLocks noGrp="1"/>
          </p:cNvSpPr>
          <p:nvPr>
            <p:ph type="body" idx="1"/>
          </p:nvPr>
        </p:nvSpPr>
        <p:spPr>
          <a:xfrm>
            <a:off x="786137" y="1200150"/>
            <a:ext cx="3675205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tx1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Prim’s algorithm</a:t>
            </a:r>
            <a:endParaRPr b="1" dirty="0">
              <a:solidFill>
                <a:schemeClr val="tx1">
                  <a:lumMod val="90000"/>
                  <a:lumOff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Constructs a minimum spanning tree through a sequence of expanding subtrees. On each iteration, the algorithm expands the current tree in the greedy manner by simply attaching to it the nearest vertex not in that tree.</a:t>
            </a:r>
          </a:p>
        </p:txBody>
      </p:sp>
      <p:sp>
        <p:nvSpPr>
          <p:cNvPr id="133" name="Google Shape;133;p19"/>
          <p:cNvSpPr txBox="1">
            <a:spLocks noGrp="1"/>
          </p:cNvSpPr>
          <p:nvPr>
            <p:ph type="title"/>
          </p:nvPr>
        </p:nvSpPr>
        <p:spPr>
          <a:xfrm>
            <a:off x="533714" y="410331"/>
            <a:ext cx="8297889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/>
              <a:t>Solution for minimum spanning tree.</a:t>
            </a:r>
            <a:endParaRPr sz="2800" b="1"/>
          </a:p>
        </p:txBody>
      </p:sp>
      <p:sp>
        <p:nvSpPr>
          <p:cNvPr id="134" name="Google Shape;134;p19"/>
          <p:cNvSpPr txBox="1">
            <a:spLocks noGrp="1"/>
          </p:cNvSpPr>
          <p:nvPr>
            <p:ph type="body" idx="2"/>
          </p:nvPr>
        </p:nvSpPr>
        <p:spPr>
          <a:xfrm>
            <a:off x="4682659" y="1200150"/>
            <a:ext cx="36753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tx1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Kruskal’s algorithm</a:t>
            </a:r>
            <a:endParaRPr b="1" dirty="0">
              <a:solidFill>
                <a:schemeClr val="tx1">
                  <a:lumMod val="90000"/>
                  <a:lumOff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</a:rPr>
              <a:t>C</a:t>
            </a:r>
            <a:r>
              <a:rPr lang="en-US" b="0" i="0" dirty="0">
                <a:solidFill>
                  <a:schemeClr val="accent3">
                    <a:lumMod val="75000"/>
                  </a:schemeClr>
                </a:solidFill>
                <a:effectLst/>
                <a:latin typeface="Times New Roman" panose="02020603050405020304" pitchFamily="18" charset="0"/>
              </a:rPr>
              <a:t>onstructs a minimum spanning tree as an expanding sequence of</a:t>
            </a:r>
            <a:br>
              <a:rPr lang="en-US" dirty="0">
                <a:solidFill>
                  <a:schemeClr val="accent3">
                    <a:lumMod val="75000"/>
                  </a:schemeClr>
                </a:solidFill>
              </a:rPr>
            </a:br>
            <a:r>
              <a:rPr lang="en-US" b="0" i="0" dirty="0">
                <a:solidFill>
                  <a:schemeClr val="accent3">
                    <a:lumMod val="75000"/>
                  </a:schemeClr>
                </a:solidFill>
                <a:effectLst/>
                <a:latin typeface="Times New Roman" panose="02020603050405020304" pitchFamily="18" charset="0"/>
              </a:rPr>
              <a:t>subgraphs (add the edge has smallest weight) that are always acyclic but are not necessarily connected on the intermediate stages of the algorithm. </a:t>
            </a:r>
            <a:endParaRPr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35" name="Google Shape;135;p19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BD75DD13-FA56-8167-B26E-4FCE655185EA}"/>
              </a:ext>
            </a:extLst>
          </p:cNvPr>
          <p:cNvCxnSpPr>
            <a:cxnSpLocks/>
          </p:cNvCxnSpPr>
          <p:nvPr/>
        </p:nvCxnSpPr>
        <p:spPr>
          <a:xfrm>
            <a:off x="557759" y="1025710"/>
            <a:ext cx="6877362" cy="0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958536" y="601952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l"/>
            <a:r>
              <a:rPr lang="en-US" sz="28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Roboto" panose="020B0604020202020204" pitchFamily="2" charset="0"/>
              </a:rPr>
              <a:t>Pseudocode of Prim’s algorithm.</a:t>
            </a:r>
            <a:endParaRPr lang="en-US" sz="2800" b="1" i="0" dirty="0">
              <a:solidFill>
                <a:schemeClr val="accent2">
                  <a:lumMod val="60000"/>
                  <a:lumOff val="40000"/>
                </a:schemeClr>
              </a:solidFill>
              <a:effectLst/>
              <a:latin typeface="Roboto" panose="020B0604020202020204" pitchFamily="2" charset="0"/>
            </a:endParaRPr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25EAE27-7978-4C76-A612-35C08DFCC665}"/>
              </a:ext>
            </a:extLst>
          </p:cNvPr>
          <p:cNvCxnSpPr>
            <a:cxnSpLocks/>
          </p:cNvCxnSpPr>
          <p:nvPr/>
        </p:nvCxnSpPr>
        <p:spPr>
          <a:xfrm>
            <a:off x="861101" y="1223119"/>
            <a:ext cx="6761398" cy="0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17753D58-B29E-5CFA-C5F3-B55C2667DFF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027"/>
          <a:stretch/>
        </p:blipFill>
        <p:spPr>
          <a:xfrm>
            <a:off x="861101" y="1373550"/>
            <a:ext cx="6780603" cy="294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767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958536" y="601952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l"/>
            <a:r>
              <a:rPr lang="en-US" sz="28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Roboto" panose="020B0604020202020204" pitchFamily="2" charset="0"/>
              </a:rPr>
              <a:t>Example of Prim’s algorithm.</a:t>
            </a:r>
            <a:endParaRPr lang="en-US" sz="2800" b="1" i="0" dirty="0">
              <a:solidFill>
                <a:schemeClr val="accent2">
                  <a:lumMod val="60000"/>
                  <a:lumOff val="40000"/>
                </a:schemeClr>
              </a:solidFill>
              <a:effectLst/>
              <a:latin typeface="Roboto" panose="020B0604020202020204" pitchFamily="2" charset="0"/>
            </a:endParaRPr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25EAE27-7978-4C76-A612-35C08DFCC665}"/>
              </a:ext>
            </a:extLst>
          </p:cNvPr>
          <p:cNvCxnSpPr>
            <a:cxnSpLocks/>
          </p:cNvCxnSpPr>
          <p:nvPr/>
        </p:nvCxnSpPr>
        <p:spPr>
          <a:xfrm>
            <a:off x="861101" y="1223119"/>
            <a:ext cx="6761398" cy="0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A2C21094-4641-78DC-0B3F-157F0A58A3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284" t="7653" r="6879" b="6206"/>
          <a:stretch/>
        </p:blipFill>
        <p:spPr>
          <a:xfrm>
            <a:off x="2207072" y="1491596"/>
            <a:ext cx="5251003" cy="3071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6576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958536" y="601952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l"/>
            <a:r>
              <a:rPr lang="en-US" sz="28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Roboto" panose="020B0604020202020204" pitchFamily="2" charset="0"/>
              </a:rPr>
              <a:t>Example of Prim’s algorithm.</a:t>
            </a:r>
            <a:endParaRPr lang="en-US" sz="2800" b="1" i="0" dirty="0">
              <a:solidFill>
                <a:schemeClr val="accent2">
                  <a:lumMod val="60000"/>
                  <a:lumOff val="40000"/>
                </a:schemeClr>
              </a:solidFill>
              <a:effectLst/>
              <a:latin typeface="Roboto" panose="020B0604020202020204" pitchFamily="2" charset="0"/>
            </a:endParaRPr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25EAE27-7978-4C76-A612-35C08DFCC665}"/>
              </a:ext>
            </a:extLst>
          </p:cNvPr>
          <p:cNvCxnSpPr>
            <a:cxnSpLocks/>
          </p:cNvCxnSpPr>
          <p:nvPr/>
        </p:nvCxnSpPr>
        <p:spPr>
          <a:xfrm>
            <a:off x="861101" y="1223119"/>
            <a:ext cx="6761398" cy="0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9ACF8973-6EE9-16BE-63F3-66B003BB6C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1846" y="1476153"/>
            <a:ext cx="5510529" cy="3273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1216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958536" y="601952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l"/>
            <a:r>
              <a:rPr lang="en-US" sz="28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Roboto" panose="020B0604020202020204" pitchFamily="2" charset="0"/>
              </a:rPr>
              <a:t>Example of Prim’s algorithm.</a:t>
            </a:r>
            <a:endParaRPr lang="en-US" sz="2800" b="1" i="0" dirty="0">
              <a:solidFill>
                <a:schemeClr val="accent2">
                  <a:lumMod val="60000"/>
                  <a:lumOff val="40000"/>
                </a:schemeClr>
              </a:solidFill>
              <a:effectLst/>
              <a:latin typeface="Roboto" panose="020B0604020202020204" pitchFamily="2" charset="0"/>
            </a:endParaRPr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25EAE27-7978-4C76-A612-35C08DFCC665}"/>
              </a:ext>
            </a:extLst>
          </p:cNvPr>
          <p:cNvCxnSpPr>
            <a:cxnSpLocks/>
          </p:cNvCxnSpPr>
          <p:nvPr/>
        </p:nvCxnSpPr>
        <p:spPr>
          <a:xfrm>
            <a:off x="861101" y="1223119"/>
            <a:ext cx="6761398" cy="0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0848AD4C-2E87-BE58-82D4-134784B61C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6127" y="1325897"/>
            <a:ext cx="5710666" cy="3423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2091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958536" y="601952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l"/>
            <a:r>
              <a:rPr lang="en-US" sz="28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Roboto" panose="020B0604020202020204" pitchFamily="2" charset="0"/>
              </a:rPr>
              <a:t>Example of Prim’s algorithm.</a:t>
            </a:r>
            <a:endParaRPr lang="en-US" sz="2800" b="1" i="0" dirty="0">
              <a:solidFill>
                <a:schemeClr val="accent2">
                  <a:lumMod val="60000"/>
                  <a:lumOff val="40000"/>
                </a:schemeClr>
              </a:solidFill>
              <a:effectLst/>
              <a:latin typeface="Roboto" panose="020B0604020202020204" pitchFamily="2" charset="0"/>
            </a:endParaRPr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25EAE27-7978-4C76-A612-35C08DFCC665}"/>
              </a:ext>
            </a:extLst>
          </p:cNvPr>
          <p:cNvCxnSpPr>
            <a:cxnSpLocks/>
          </p:cNvCxnSpPr>
          <p:nvPr/>
        </p:nvCxnSpPr>
        <p:spPr>
          <a:xfrm>
            <a:off x="861101" y="1223119"/>
            <a:ext cx="6761398" cy="0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9BB253CF-C093-29FC-A63A-E8D433E982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1214" y="1476100"/>
            <a:ext cx="5621285" cy="3102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7404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>
            <a:spLocks noGrp="1"/>
          </p:cNvSpPr>
          <p:nvPr>
            <p:ph type="ctrTitle"/>
          </p:nvPr>
        </p:nvSpPr>
        <p:spPr>
          <a:xfrm>
            <a:off x="1546025" y="1754794"/>
            <a:ext cx="5832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chemeClr val="accent4"/>
                </a:solidFill>
              </a:rPr>
              <a:t>1.</a:t>
            </a:r>
            <a:endParaRPr sz="6000" dirty="0">
              <a:solidFill>
                <a:schemeClr val="accent4"/>
              </a:solidFill>
            </a:endParaRPr>
          </a:p>
          <a:p>
            <a:pPr fontAlgn="base"/>
            <a:r>
              <a:rPr lang="en-US" dirty="0"/>
              <a:t>Definition</a:t>
            </a:r>
          </a:p>
        </p:txBody>
      </p:sp>
      <p:sp>
        <p:nvSpPr>
          <p:cNvPr id="98" name="Google Shape;98;p15"/>
          <p:cNvSpPr txBox="1">
            <a:spLocks noGrp="1"/>
          </p:cNvSpPr>
          <p:nvPr>
            <p:ph type="subTitle" idx="1"/>
          </p:nvPr>
        </p:nvSpPr>
        <p:spPr>
          <a:xfrm>
            <a:off x="1546025" y="3011511"/>
            <a:ext cx="5832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fontAlgn="base"/>
            <a:r>
              <a:rPr lang="en-US" b="1" dirty="0"/>
              <a:t>What is Greedy Algorithm?</a:t>
            </a:r>
          </a:p>
        </p:txBody>
      </p:sp>
      <p:sp>
        <p:nvSpPr>
          <p:cNvPr id="99" name="Google Shape;99;p15"/>
          <p:cNvSpPr txBox="1">
            <a:spLocks noGrp="1"/>
          </p:cNvSpPr>
          <p:nvPr>
            <p:ph type="sldNum" idx="4294967295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958536" y="601952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l"/>
            <a:r>
              <a:rPr lang="en-US" sz="28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Roboto" panose="020B0604020202020204" pitchFamily="2" charset="0"/>
              </a:rPr>
              <a:t>Example of Prim’s algorithm.</a:t>
            </a:r>
            <a:endParaRPr lang="en-US" sz="2800" b="1" i="0" dirty="0">
              <a:solidFill>
                <a:schemeClr val="accent2">
                  <a:lumMod val="60000"/>
                  <a:lumOff val="40000"/>
                </a:schemeClr>
              </a:solidFill>
              <a:effectLst/>
              <a:latin typeface="Roboto" panose="020B0604020202020204" pitchFamily="2" charset="0"/>
            </a:endParaRPr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25EAE27-7978-4C76-A612-35C08DFCC665}"/>
              </a:ext>
            </a:extLst>
          </p:cNvPr>
          <p:cNvCxnSpPr>
            <a:cxnSpLocks/>
          </p:cNvCxnSpPr>
          <p:nvPr/>
        </p:nvCxnSpPr>
        <p:spPr>
          <a:xfrm>
            <a:off x="861101" y="1223119"/>
            <a:ext cx="6761398" cy="0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B9517C02-E6FE-8E29-73FE-826E9F6F24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0048" y="1359188"/>
            <a:ext cx="5672451" cy="3336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7268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958536" y="601952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l"/>
            <a:r>
              <a:rPr lang="en-US" sz="28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Roboto" panose="020B0604020202020204" pitchFamily="2" charset="0"/>
              </a:rPr>
              <a:t>Example of Prim’s algorithm.</a:t>
            </a:r>
            <a:endParaRPr lang="en-US" sz="2800" b="1" i="0" dirty="0">
              <a:solidFill>
                <a:schemeClr val="accent2">
                  <a:lumMod val="60000"/>
                  <a:lumOff val="40000"/>
                </a:schemeClr>
              </a:solidFill>
              <a:effectLst/>
              <a:latin typeface="Roboto" panose="020B0604020202020204" pitchFamily="2" charset="0"/>
            </a:endParaRPr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25EAE27-7978-4C76-A612-35C08DFCC665}"/>
              </a:ext>
            </a:extLst>
          </p:cNvPr>
          <p:cNvCxnSpPr>
            <a:cxnSpLocks/>
          </p:cNvCxnSpPr>
          <p:nvPr/>
        </p:nvCxnSpPr>
        <p:spPr>
          <a:xfrm>
            <a:off x="861101" y="1223119"/>
            <a:ext cx="6761398" cy="0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E48CC7E3-3EEE-4C08-598F-897A0F2884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8372" y="1458900"/>
            <a:ext cx="5332028" cy="3290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7605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4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grpSp>
        <p:nvGrpSpPr>
          <p:cNvPr id="4" name="Google Shape;176;p24">
            <a:extLst>
              <a:ext uri="{FF2B5EF4-FFF2-40B4-BE49-F238E27FC236}">
                <a16:creationId xmlns:a16="http://schemas.microsoft.com/office/drawing/2014/main" id="{B16C80F3-EE1C-C10C-659C-E959C6D217A2}"/>
              </a:ext>
            </a:extLst>
          </p:cNvPr>
          <p:cNvGrpSpPr/>
          <p:nvPr/>
        </p:nvGrpSpPr>
        <p:grpSpPr>
          <a:xfrm rot="10800000">
            <a:off x="5156184" y="754052"/>
            <a:ext cx="2467458" cy="3429286"/>
            <a:chOff x="-6729413" y="-17360900"/>
            <a:chExt cx="26138326" cy="48436250"/>
          </a:xfrm>
        </p:grpSpPr>
        <p:sp>
          <p:nvSpPr>
            <p:cNvPr id="5" name="Google Shape;177;p24">
              <a:extLst>
                <a:ext uri="{FF2B5EF4-FFF2-40B4-BE49-F238E27FC236}">
                  <a16:creationId xmlns:a16="http://schemas.microsoft.com/office/drawing/2014/main" id="{68D3864E-9A48-2F6E-B381-FF770A89BF33}"/>
                </a:ext>
              </a:extLst>
            </p:cNvPr>
            <p:cNvSpPr/>
            <p:nvPr/>
          </p:nvSpPr>
          <p:spPr>
            <a:xfrm>
              <a:off x="-6729413" y="-9364662"/>
              <a:ext cx="25398299" cy="2466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119999"/>
                  </a:moveTo>
                  <a:lnTo>
                    <a:pt x="0" y="0"/>
                  </a:lnTo>
                  <a:lnTo>
                    <a:pt x="11145" y="119999"/>
                  </a:lnTo>
                  <a:lnTo>
                    <a:pt x="120000" y="119999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" name="Google Shape;178;p24">
              <a:extLst>
                <a:ext uri="{FF2B5EF4-FFF2-40B4-BE49-F238E27FC236}">
                  <a16:creationId xmlns:a16="http://schemas.microsoft.com/office/drawing/2014/main" id="{8AB34800-C966-C993-6430-6A61AB46E34E}"/>
                </a:ext>
              </a:extLst>
            </p:cNvPr>
            <p:cNvSpPr/>
            <p:nvPr/>
          </p:nvSpPr>
          <p:spPr>
            <a:xfrm>
              <a:off x="3276600" y="-17360900"/>
              <a:ext cx="10882200" cy="8842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2547" y="0"/>
                  </a:moveTo>
                  <a:lnTo>
                    <a:pt x="0" y="120000"/>
                  </a:lnTo>
                  <a:lnTo>
                    <a:pt x="119999" y="109486"/>
                  </a:lnTo>
                  <a:lnTo>
                    <a:pt x="102547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179;p24">
              <a:extLst>
                <a:ext uri="{FF2B5EF4-FFF2-40B4-BE49-F238E27FC236}">
                  <a16:creationId xmlns:a16="http://schemas.microsoft.com/office/drawing/2014/main" id="{6B539136-BCB3-1374-3329-6459537B6D7F}"/>
                </a:ext>
              </a:extLst>
            </p:cNvPr>
            <p:cNvSpPr/>
            <p:nvPr/>
          </p:nvSpPr>
          <p:spPr>
            <a:xfrm>
              <a:off x="12576175" y="-17360900"/>
              <a:ext cx="6832500" cy="10463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120000" y="62193"/>
                  </a:lnTo>
                  <a:lnTo>
                    <a:pt x="107007" y="120000"/>
                  </a:lnTo>
                  <a:lnTo>
                    <a:pt x="27797" y="9252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Google Shape;180;p24">
              <a:extLst>
                <a:ext uri="{FF2B5EF4-FFF2-40B4-BE49-F238E27FC236}">
                  <a16:creationId xmlns:a16="http://schemas.microsoft.com/office/drawing/2014/main" id="{4CEB28A3-2190-A436-819E-E49F97EFF8A9}"/>
                </a:ext>
              </a:extLst>
            </p:cNvPr>
            <p:cNvSpPr/>
            <p:nvPr/>
          </p:nvSpPr>
          <p:spPr>
            <a:xfrm>
              <a:off x="-6729413" y="-9364662"/>
              <a:ext cx="2358900" cy="2466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119999" y="119999"/>
                  </a:lnTo>
                  <a:lnTo>
                    <a:pt x="21561" y="11999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Google Shape;181;p24">
              <a:extLst>
                <a:ext uri="{FF2B5EF4-FFF2-40B4-BE49-F238E27FC236}">
                  <a16:creationId xmlns:a16="http://schemas.microsoft.com/office/drawing/2014/main" id="{5DFC2F03-5EC8-F798-EF1E-E65F5F927C59}"/>
                </a:ext>
              </a:extLst>
            </p:cNvPr>
            <p:cNvSpPr/>
            <p:nvPr/>
          </p:nvSpPr>
          <p:spPr>
            <a:xfrm>
              <a:off x="-6729413" y="-9364662"/>
              <a:ext cx="10005900" cy="2466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41158"/>
                  </a:moveTo>
                  <a:lnTo>
                    <a:pt x="116173" y="119999"/>
                  </a:lnTo>
                  <a:lnTo>
                    <a:pt x="28291" y="119999"/>
                  </a:lnTo>
                  <a:lnTo>
                    <a:pt x="0" y="0"/>
                  </a:lnTo>
                  <a:lnTo>
                    <a:pt x="120000" y="41158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" name="Google Shape;182;p24">
              <a:extLst>
                <a:ext uri="{FF2B5EF4-FFF2-40B4-BE49-F238E27FC236}">
                  <a16:creationId xmlns:a16="http://schemas.microsoft.com/office/drawing/2014/main" id="{399FDF7E-7ADA-58C7-1F84-DDDAD52CBC14}"/>
                </a:ext>
              </a:extLst>
            </p:cNvPr>
            <p:cNvSpPr/>
            <p:nvPr/>
          </p:nvSpPr>
          <p:spPr>
            <a:xfrm>
              <a:off x="-6729413" y="-17360900"/>
              <a:ext cx="19305601" cy="8842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62195" y="120000"/>
                  </a:lnTo>
                  <a:lnTo>
                    <a:pt x="0" y="108517"/>
                  </a:lnTo>
                  <a:lnTo>
                    <a:pt x="60656" y="80315"/>
                  </a:lnTo>
                  <a:lnTo>
                    <a:pt x="120000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Google Shape;183;p24">
              <a:extLst>
                <a:ext uri="{FF2B5EF4-FFF2-40B4-BE49-F238E27FC236}">
                  <a16:creationId xmlns:a16="http://schemas.microsoft.com/office/drawing/2014/main" id="{D1BB6C85-E040-2040-1252-31EDF954D58B}"/>
                </a:ext>
              </a:extLst>
            </p:cNvPr>
            <p:cNvSpPr/>
            <p:nvPr/>
          </p:nvSpPr>
          <p:spPr>
            <a:xfrm>
              <a:off x="12752387" y="-9293225"/>
              <a:ext cx="5916600" cy="2395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8526" y="0"/>
                  </a:moveTo>
                  <a:lnTo>
                    <a:pt x="120000" y="120000"/>
                  </a:lnTo>
                  <a:lnTo>
                    <a:pt x="0" y="120000"/>
                  </a:lnTo>
                  <a:lnTo>
                    <a:pt x="28526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184;p24">
              <a:extLst>
                <a:ext uri="{FF2B5EF4-FFF2-40B4-BE49-F238E27FC236}">
                  <a16:creationId xmlns:a16="http://schemas.microsoft.com/office/drawing/2014/main" id="{26D110AD-8B1D-4FF6-32F4-4B0479B12A93}"/>
                </a:ext>
              </a:extLst>
            </p:cNvPr>
            <p:cNvSpPr/>
            <p:nvPr/>
          </p:nvSpPr>
          <p:spPr>
            <a:xfrm>
              <a:off x="3276600" y="-8518525"/>
              <a:ext cx="4192500" cy="1620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6084" y="120000"/>
                  </a:moveTo>
                  <a:lnTo>
                    <a:pt x="0" y="0"/>
                  </a:lnTo>
                  <a:lnTo>
                    <a:pt x="120000" y="120000"/>
                  </a:lnTo>
                  <a:lnTo>
                    <a:pt x="16084" y="12000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185;p24">
              <a:extLst>
                <a:ext uri="{FF2B5EF4-FFF2-40B4-BE49-F238E27FC236}">
                  <a16:creationId xmlns:a16="http://schemas.microsoft.com/office/drawing/2014/main" id="{7520D19B-04C4-D2A2-FEDB-C0B03F9FE488}"/>
                </a:ext>
              </a:extLst>
            </p:cNvPr>
            <p:cNvSpPr/>
            <p:nvPr/>
          </p:nvSpPr>
          <p:spPr>
            <a:xfrm>
              <a:off x="-6729413" y="-9364662"/>
              <a:ext cx="2358900" cy="2466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119999" y="119999"/>
                  </a:lnTo>
                  <a:lnTo>
                    <a:pt x="21561" y="11999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186;p24">
              <a:extLst>
                <a:ext uri="{FF2B5EF4-FFF2-40B4-BE49-F238E27FC236}">
                  <a16:creationId xmlns:a16="http://schemas.microsoft.com/office/drawing/2014/main" id="{71690D6C-D1AF-D962-2615-B123B7817139}"/>
                </a:ext>
              </a:extLst>
            </p:cNvPr>
            <p:cNvSpPr/>
            <p:nvPr/>
          </p:nvSpPr>
          <p:spPr>
            <a:xfrm>
              <a:off x="-6729413" y="-11442700"/>
              <a:ext cx="10005900" cy="2924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7029" y="0"/>
                  </a:moveTo>
                  <a:lnTo>
                    <a:pt x="120000" y="120000"/>
                  </a:lnTo>
                  <a:lnTo>
                    <a:pt x="0" y="85276"/>
                  </a:lnTo>
                  <a:lnTo>
                    <a:pt x="117029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87;p24">
              <a:extLst>
                <a:ext uri="{FF2B5EF4-FFF2-40B4-BE49-F238E27FC236}">
                  <a16:creationId xmlns:a16="http://schemas.microsoft.com/office/drawing/2014/main" id="{0E7D4211-AA7C-9E4C-C276-5017F29616CA}"/>
                </a:ext>
              </a:extLst>
            </p:cNvPr>
            <p:cNvSpPr/>
            <p:nvPr/>
          </p:nvSpPr>
          <p:spPr>
            <a:xfrm>
              <a:off x="14158913" y="-11938000"/>
              <a:ext cx="5250000" cy="5040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0" y="62966"/>
                  </a:lnTo>
                  <a:lnTo>
                    <a:pt x="103090" y="119999"/>
                  </a:lnTo>
                  <a:lnTo>
                    <a:pt x="120000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188;p24">
              <a:extLst>
                <a:ext uri="{FF2B5EF4-FFF2-40B4-BE49-F238E27FC236}">
                  <a16:creationId xmlns:a16="http://schemas.microsoft.com/office/drawing/2014/main" id="{38A82AC9-CF52-E7C1-DB1E-F685F8C54A1E}"/>
                </a:ext>
              </a:extLst>
            </p:cNvPr>
            <p:cNvSpPr/>
            <p:nvPr/>
          </p:nvSpPr>
          <p:spPr>
            <a:xfrm>
              <a:off x="2957512" y="-8518525"/>
              <a:ext cx="881100" cy="1620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120000"/>
                  </a:moveTo>
                  <a:lnTo>
                    <a:pt x="43459" y="0"/>
                  </a:lnTo>
                  <a:lnTo>
                    <a:pt x="0" y="120000"/>
                  </a:lnTo>
                  <a:lnTo>
                    <a:pt x="120000" y="12000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189;p24">
              <a:extLst>
                <a:ext uri="{FF2B5EF4-FFF2-40B4-BE49-F238E27FC236}">
                  <a16:creationId xmlns:a16="http://schemas.microsoft.com/office/drawing/2014/main" id="{D07509D7-94B2-5938-F871-CF8C7EC592B0}"/>
                </a:ext>
              </a:extLst>
            </p:cNvPr>
            <p:cNvSpPr/>
            <p:nvPr/>
          </p:nvSpPr>
          <p:spPr>
            <a:xfrm>
              <a:off x="11728450" y="-6897687"/>
              <a:ext cx="6940500" cy="15641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118188" y="67289"/>
                  </a:lnTo>
                  <a:lnTo>
                    <a:pt x="0" y="120000"/>
                  </a:lnTo>
                  <a:lnTo>
                    <a:pt x="0" y="12970"/>
                  </a:lnTo>
                  <a:lnTo>
                    <a:pt x="120000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190;p24">
              <a:extLst>
                <a:ext uri="{FF2B5EF4-FFF2-40B4-BE49-F238E27FC236}">
                  <a16:creationId xmlns:a16="http://schemas.microsoft.com/office/drawing/2014/main" id="{7DE34800-9362-6EED-6032-A4C4C4030300}"/>
                </a:ext>
              </a:extLst>
            </p:cNvPr>
            <p:cNvSpPr/>
            <p:nvPr/>
          </p:nvSpPr>
          <p:spPr>
            <a:xfrm>
              <a:off x="-4899025" y="-698500"/>
              <a:ext cx="6378600" cy="17613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68929" y="119999"/>
                  </a:lnTo>
                  <a:lnTo>
                    <a:pt x="0" y="17748"/>
                  </a:lnTo>
                  <a:lnTo>
                    <a:pt x="120000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191;p24">
              <a:extLst>
                <a:ext uri="{FF2B5EF4-FFF2-40B4-BE49-F238E27FC236}">
                  <a16:creationId xmlns:a16="http://schemas.microsoft.com/office/drawing/2014/main" id="{10F8A221-B155-78DA-DDC6-B45B9EA4251E}"/>
                </a:ext>
              </a:extLst>
            </p:cNvPr>
            <p:cNvSpPr/>
            <p:nvPr/>
          </p:nvSpPr>
          <p:spPr>
            <a:xfrm>
              <a:off x="-4370388" y="-6897687"/>
              <a:ext cx="7327800" cy="6199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95797" y="120000"/>
                  </a:lnTo>
                  <a:lnTo>
                    <a:pt x="0" y="0"/>
                  </a:lnTo>
                  <a:lnTo>
                    <a:pt x="120000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192;p24">
              <a:extLst>
                <a:ext uri="{FF2B5EF4-FFF2-40B4-BE49-F238E27FC236}">
                  <a16:creationId xmlns:a16="http://schemas.microsoft.com/office/drawing/2014/main" id="{BFA99474-B3D5-E792-1CAD-6E94BA3012CA}"/>
                </a:ext>
              </a:extLst>
            </p:cNvPr>
            <p:cNvSpPr/>
            <p:nvPr/>
          </p:nvSpPr>
          <p:spPr>
            <a:xfrm>
              <a:off x="9578975" y="8743950"/>
              <a:ext cx="4263900" cy="22331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491" y="0"/>
                  </a:moveTo>
                  <a:lnTo>
                    <a:pt x="120000" y="33491"/>
                  </a:lnTo>
                  <a:lnTo>
                    <a:pt x="0" y="119999"/>
                  </a:lnTo>
                  <a:lnTo>
                    <a:pt x="60491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193;p24">
              <a:extLst>
                <a:ext uri="{FF2B5EF4-FFF2-40B4-BE49-F238E27FC236}">
                  <a16:creationId xmlns:a16="http://schemas.microsoft.com/office/drawing/2014/main" id="{D5E799A0-6071-C101-1AAD-30C2D324379B}"/>
                </a:ext>
              </a:extLst>
            </p:cNvPr>
            <p:cNvSpPr/>
            <p:nvPr/>
          </p:nvSpPr>
          <p:spPr>
            <a:xfrm>
              <a:off x="11728450" y="-6897687"/>
              <a:ext cx="6940500" cy="1690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0" y="120000"/>
                  </a:lnTo>
                  <a:lnTo>
                    <a:pt x="17703" y="0"/>
                  </a:lnTo>
                  <a:lnTo>
                    <a:pt x="120000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194;p24">
              <a:extLst>
                <a:ext uri="{FF2B5EF4-FFF2-40B4-BE49-F238E27FC236}">
                  <a16:creationId xmlns:a16="http://schemas.microsoft.com/office/drawing/2014/main" id="{8E3DEA41-8DA1-D92C-F4DE-614C6B6C71CC}"/>
                </a:ext>
              </a:extLst>
            </p:cNvPr>
            <p:cNvSpPr/>
            <p:nvPr/>
          </p:nvSpPr>
          <p:spPr>
            <a:xfrm>
              <a:off x="3838575" y="-6897687"/>
              <a:ext cx="7890000" cy="9791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8193" y="119999"/>
                  </a:moveTo>
                  <a:lnTo>
                    <a:pt x="0" y="0"/>
                  </a:lnTo>
                  <a:lnTo>
                    <a:pt x="55219" y="0"/>
                  </a:lnTo>
                  <a:lnTo>
                    <a:pt x="119999" y="20719"/>
                  </a:lnTo>
                  <a:lnTo>
                    <a:pt x="48193" y="119999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195;p24">
              <a:extLst>
                <a:ext uri="{FF2B5EF4-FFF2-40B4-BE49-F238E27FC236}">
                  <a16:creationId xmlns:a16="http://schemas.microsoft.com/office/drawing/2014/main" id="{BD113562-0723-500F-FF13-2E21D3D72B38}"/>
                </a:ext>
              </a:extLst>
            </p:cNvPr>
            <p:cNvSpPr/>
            <p:nvPr/>
          </p:nvSpPr>
          <p:spPr>
            <a:xfrm>
              <a:off x="-1235075" y="-698500"/>
              <a:ext cx="8242200" cy="17613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24475"/>
                  </a:moveTo>
                  <a:lnTo>
                    <a:pt x="39522" y="0"/>
                  </a:lnTo>
                  <a:lnTo>
                    <a:pt x="0" y="119999"/>
                  </a:lnTo>
                  <a:lnTo>
                    <a:pt x="120000" y="24475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196;p24">
              <a:extLst>
                <a:ext uri="{FF2B5EF4-FFF2-40B4-BE49-F238E27FC236}">
                  <a16:creationId xmlns:a16="http://schemas.microsoft.com/office/drawing/2014/main" id="{36F5DDE5-36F8-0ACF-F025-BFADDFE30EC5}"/>
                </a:ext>
              </a:extLst>
            </p:cNvPr>
            <p:cNvSpPr/>
            <p:nvPr/>
          </p:nvSpPr>
          <p:spPr>
            <a:xfrm>
              <a:off x="-1235075" y="-5207000"/>
              <a:ext cx="12963600" cy="22121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0" y="120000"/>
                  </a:lnTo>
                  <a:lnTo>
                    <a:pt x="120000" y="75677"/>
                  </a:lnTo>
                  <a:lnTo>
                    <a:pt x="120000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197;p24">
              <a:extLst>
                <a:ext uri="{FF2B5EF4-FFF2-40B4-BE49-F238E27FC236}">
                  <a16:creationId xmlns:a16="http://schemas.microsoft.com/office/drawing/2014/main" id="{B1D3EAB9-C8E1-77AF-78BB-253A7F297273}"/>
                </a:ext>
              </a:extLst>
            </p:cNvPr>
            <p:cNvSpPr/>
            <p:nvPr/>
          </p:nvSpPr>
          <p:spPr>
            <a:xfrm>
              <a:off x="-6305550" y="-6897687"/>
              <a:ext cx="7785000" cy="8804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9828" y="0"/>
                  </a:moveTo>
                  <a:lnTo>
                    <a:pt x="120000" y="84493"/>
                  </a:lnTo>
                  <a:lnTo>
                    <a:pt x="21680" y="120000"/>
                  </a:lnTo>
                  <a:lnTo>
                    <a:pt x="0" y="0"/>
                  </a:lnTo>
                  <a:lnTo>
                    <a:pt x="29828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198;p24">
              <a:extLst>
                <a:ext uri="{FF2B5EF4-FFF2-40B4-BE49-F238E27FC236}">
                  <a16:creationId xmlns:a16="http://schemas.microsoft.com/office/drawing/2014/main" id="{4165724C-4FF1-D137-11AB-F1C679D6D586}"/>
                </a:ext>
              </a:extLst>
            </p:cNvPr>
            <p:cNvSpPr/>
            <p:nvPr/>
          </p:nvSpPr>
          <p:spPr>
            <a:xfrm>
              <a:off x="11728450" y="-6897687"/>
              <a:ext cx="6940500" cy="8770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0" y="23131"/>
                  </a:lnTo>
                  <a:lnTo>
                    <a:pt x="118188" y="120000"/>
                  </a:lnTo>
                  <a:lnTo>
                    <a:pt x="120000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199;p24">
              <a:extLst>
                <a:ext uri="{FF2B5EF4-FFF2-40B4-BE49-F238E27FC236}">
                  <a16:creationId xmlns:a16="http://schemas.microsoft.com/office/drawing/2014/main" id="{1F18EF88-8EF7-CC24-AD15-5128EC70C0C5}"/>
                </a:ext>
              </a:extLst>
            </p:cNvPr>
            <p:cNvSpPr/>
            <p:nvPr/>
          </p:nvSpPr>
          <p:spPr>
            <a:xfrm>
              <a:off x="1479550" y="-6897687"/>
              <a:ext cx="5527800" cy="9791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75972"/>
                  </a:moveTo>
                  <a:lnTo>
                    <a:pt x="119999" y="119999"/>
                  </a:lnTo>
                  <a:lnTo>
                    <a:pt x="51211" y="0"/>
                  </a:lnTo>
                  <a:lnTo>
                    <a:pt x="32085" y="0"/>
                  </a:lnTo>
                  <a:lnTo>
                    <a:pt x="0" y="75972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200;p24">
              <a:extLst>
                <a:ext uri="{FF2B5EF4-FFF2-40B4-BE49-F238E27FC236}">
                  <a16:creationId xmlns:a16="http://schemas.microsoft.com/office/drawing/2014/main" id="{1D254B7F-A4C6-AD91-114F-1703B9832982}"/>
                </a:ext>
              </a:extLst>
            </p:cNvPr>
            <p:cNvSpPr/>
            <p:nvPr/>
          </p:nvSpPr>
          <p:spPr>
            <a:xfrm>
              <a:off x="-1373188" y="8743950"/>
              <a:ext cx="13101600" cy="13630199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71642"/>
                  </a:moveTo>
                  <a:lnTo>
                    <a:pt x="120000" y="0"/>
                  </a:lnTo>
                  <a:lnTo>
                    <a:pt x="40000" y="120000"/>
                  </a:lnTo>
                  <a:lnTo>
                    <a:pt x="0" y="71642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201;p24">
              <a:extLst>
                <a:ext uri="{FF2B5EF4-FFF2-40B4-BE49-F238E27FC236}">
                  <a16:creationId xmlns:a16="http://schemas.microsoft.com/office/drawing/2014/main" id="{65CBADDD-6508-A6E2-6AF4-5DFBC1D8FAF3}"/>
                </a:ext>
              </a:extLst>
            </p:cNvPr>
            <p:cNvSpPr/>
            <p:nvPr/>
          </p:nvSpPr>
          <p:spPr>
            <a:xfrm>
              <a:off x="2994025" y="8743950"/>
              <a:ext cx="8734500" cy="22331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73243"/>
                  </a:moveTo>
                  <a:lnTo>
                    <a:pt x="90468" y="119999"/>
                  </a:lnTo>
                  <a:lnTo>
                    <a:pt x="120000" y="0"/>
                  </a:lnTo>
                  <a:lnTo>
                    <a:pt x="0" y="73243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202;p24">
              <a:extLst>
                <a:ext uri="{FF2B5EF4-FFF2-40B4-BE49-F238E27FC236}">
                  <a16:creationId xmlns:a16="http://schemas.microsoft.com/office/drawing/2014/main" id="{E7609E14-99E9-4946-0419-1728ACB3345C}"/>
                </a:ext>
              </a:extLst>
            </p:cNvPr>
            <p:cNvSpPr/>
            <p:nvPr/>
          </p:nvSpPr>
          <p:spPr>
            <a:xfrm>
              <a:off x="11728450" y="1873250"/>
              <a:ext cx="6835800" cy="13103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37120" y="120000"/>
                  </a:lnTo>
                  <a:lnTo>
                    <a:pt x="0" y="62922"/>
                  </a:lnTo>
                  <a:lnTo>
                    <a:pt x="120000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203;p24">
              <a:extLst>
                <a:ext uri="{FF2B5EF4-FFF2-40B4-BE49-F238E27FC236}">
                  <a16:creationId xmlns:a16="http://schemas.microsoft.com/office/drawing/2014/main" id="{8CC8E8F1-AFC7-4BF7-A048-0721EBCA4691}"/>
                </a:ext>
              </a:extLst>
            </p:cNvPr>
            <p:cNvSpPr/>
            <p:nvPr/>
          </p:nvSpPr>
          <p:spPr>
            <a:xfrm>
              <a:off x="3276600" y="-9293225"/>
              <a:ext cx="10882200" cy="2395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38807"/>
                  </a:moveTo>
                  <a:lnTo>
                    <a:pt x="119999" y="0"/>
                  </a:lnTo>
                  <a:lnTo>
                    <a:pt x="104490" y="120000"/>
                  </a:lnTo>
                  <a:lnTo>
                    <a:pt x="46231" y="120000"/>
                  </a:lnTo>
                  <a:lnTo>
                    <a:pt x="0" y="38807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204;p24">
              <a:extLst>
                <a:ext uri="{FF2B5EF4-FFF2-40B4-BE49-F238E27FC236}">
                  <a16:creationId xmlns:a16="http://schemas.microsoft.com/office/drawing/2014/main" id="{A12FA203-02AB-67BA-894C-46F21010068A}"/>
                </a:ext>
              </a:extLst>
            </p:cNvPr>
            <p:cNvSpPr/>
            <p:nvPr/>
          </p:nvSpPr>
          <p:spPr>
            <a:xfrm>
              <a:off x="7469187" y="-6897687"/>
              <a:ext cx="5283300" cy="1690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6742" y="120000"/>
                  </a:moveTo>
                  <a:lnTo>
                    <a:pt x="120000" y="0"/>
                  </a:lnTo>
                  <a:lnTo>
                    <a:pt x="0" y="0"/>
                  </a:lnTo>
                  <a:lnTo>
                    <a:pt x="96742" y="12000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6" name="Google Shape;206;p24">
            <a:extLst>
              <a:ext uri="{FF2B5EF4-FFF2-40B4-BE49-F238E27FC236}">
                <a16:creationId xmlns:a16="http://schemas.microsoft.com/office/drawing/2014/main" id="{0289D158-DF1C-D744-F046-4F2007C17134}"/>
              </a:ext>
            </a:extLst>
          </p:cNvPr>
          <p:cNvSpPr/>
          <p:nvPr/>
        </p:nvSpPr>
        <p:spPr>
          <a:xfrm>
            <a:off x="6079655" y="-21973"/>
            <a:ext cx="3087974" cy="5156040"/>
          </a:xfrm>
          <a:prstGeom prst="rect">
            <a:avLst/>
          </a:prstGeom>
          <a:solidFill>
            <a:srgbClr val="0091EA">
              <a:alpha val="3269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accent2">
                    <a:lumMod val="60000"/>
                    <a:lumOff val="4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Code 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accent2">
                    <a:lumMod val="60000"/>
                    <a:lumOff val="4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Python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accent2">
                    <a:lumMod val="60000"/>
                    <a:lumOff val="4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for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accent2">
                    <a:lumMod val="60000"/>
                    <a:lumOff val="4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Prim’s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accent2">
                    <a:lumMod val="60000"/>
                    <a:lumOff val="4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algorithm</a:t>
            </a:r>
            <a:endParaRPr sz="3200" b="1">
              <a:solidFill>
                <a:schemeClr val="accent2">
                  <a:lumMod val="60000"/>
                  <a:lumOff val="40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7150389-08CB-A976-AAA1-6B6FE840CD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991" y="0"/>
            <a:ext cx="492147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3538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Google Shape;132;p19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45151" y="2413844"/>
                <a:ext cx="3850097" cy="1921669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lnSpc>
                    <a:spcPct val="150000"/>
                  </a:lnSpc>
                  <a:spcBef>
                    <a:spcPts val="600"/>
                  </a:spcBef>
                  <a:spcAft>
                    <a:spcPts val="0"/>
                  </a:spcAft>
                  <a:buNone/>
                </a:pPr>
                <a:r>
                  <a:rPr lang="en-US" b="1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Weight matrix</a:t>
                </a:r>
              </a:p>
              <a:p>
                <a:pPr marL="0" lvl="0" indent="0" algn="ctr" rtl="0">
                  <a:lnSpc>
                    <a:spcPct val="150000"/>
                  </a:lnSpc>
                  <a:spcBef>
                    <a:spcPts val="600"/>
                  </a:spcBef>
                  <a:spcAft>
                    <a:spcPts val="0"/>
                  </a:spcAft>
                  <a:buNone/>
                </a:pPr>
                <a:endParaRPr lang="en-US">
                  <a:solidFill>
                    <a:schemeClr val="accent3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lvl="0" indent="0" algn="ctr">
                  <a:lnSpc>
                    <a:spcPct val="150000"/>
                  </a:lnSpc>
                  <a:buNone/>
                </a:pPr>
                <a:r>
                  <a:rPr lang="en-US">
                    <a:solidFill>
                      <a:schemeClr val="accent3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3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>
                            <a:solidFill>
                              <a:schemeClr val="accent3">
                                <a:lumMod val="75000"/>
                              </a:schemeClr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|</m:t>
                        </m:r>
                        <m:r>
                          <m:rPr>
                            <m:nor/>
                          </m:rPr>
                          <a:rPr lang="en-US">
                            <a:solidFill>
                              <a:schemeClr val="accent3">
                                <a:lumMod val="75000"/>
                              </a:schemeClr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V</m:t>
                        </m:r>
                        <m:r>
                          <m:rPr>
                            <m:nor/>
                          </m:rPr>
                          <a:rPr lang="en-US">
                            <a:solidFill>
                              <a:schemeClr val="accent3">
                                <a:lumMod val="75000"/>
                              </a:schemeClr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|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3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>
                    <a:solidFill>
                      <a:schemeClr val="accent3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).</a:t>
                </a:r>
              </a:p>
              <a:p>
                <a:pPr marL="0" lvl="0" indent="0" algn="ctr">
                  <a:lnSpc>
                    <a:spcPct val="150000"/>
                  </a:lnSpc>
                  <a:buNone/>
                </a:pPr>
                <a:endParaRPr lang="en-US">
                  <a:solidFill>
                    <a:schemeClr val="accent3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2" name="Google Shape;132;p19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45151" y="2413844"/>
                <a:ext cx="3850097" cy="192166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3" name="Google Shape;133;p19"/>
          <p:cNvSpPr txBox="1">
            <a:spLocks noGrp="1"/>
          </p:cNvSpPr>
          <p:nvPr>
            <p:ph type="title"/>
          </p:nvPr>
        </p:nvSpPr>
        <p:spPr>
          <a:xfrm>
            <a:off x="533714" y="410331"/>
            <a:ext cx="8297889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/>
              <a:t>Time complexity of Prim’s algorithm.</a:t>
            </a:r>
            <a:endParaRPr sz="2800" b="1" dirty="0"/>
          </a:p>
        </p:txBody>
      </p:sp>
      <p:sp>
        <p:nvSpPr>
          <p:cNvPr id="135" name="Google Shape;135;p19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BD75DD13-FA56-8167-B26E-4FCE655185EA}"/>
              </a:ext>
            </a:extLst>
          </p:cNvPr>
          <p:cNvCxnSpPr>
            <a:cxnSpLocks/>
          </p:cNvCxnSpPr>
          <p:nvPr/>
        </p:nvCxnSpPr>
        <p:spPr>
          <a:xfrm>
            <a:off x="557759" y="1025710"/>
            <a:ext cx="6877362" cy="0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Google Shape;132;p19">
                <a:extLst>
                  <a:ext uri="{FF2B5EF4-FFF2-40B4-BE49-F238E27FC236}">
                    <a16:creationId xmlns:a16="http://schemas.microsoft.com/office/drawing/2014/main" id="{5729B28B-83A0-10B5-DDE7-17745A6FCED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95248" y="2343779"/>
                <a:ext cx="3850097" cy="232886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55600" algn="l" rtl="0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chemeClr val="accent4"/>
                  </a:buClr>
                  <a:buSzPts val="2000"/>
                  <a:buFont typeface="Source Sans Pro"/>
                  <a:buChar char="◎"/>
                  <a:defRPr sz="2000" b="0" i="0" u="none" strike="noStrike" cap="none">
                    <a:solidFill>
                      <a:schemeClr val="dk1"/>
                    </a:solidFill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  <a:lvl2pPr marL="914400" marR="0" lvl="1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4"/>
                  </a:buClr>
                  <a:buSzPts val="2000"/>
                  <a:buFont typeface="Source Sans Pro"/>
                  <a:buChar char="○"/>
                  <a:defRPr sz="2000" b="0" i="0" u="none" strike="noStrike" cap="none">
                    <a:solidFill>
                      <a:schemeClr val="dk1"/>
                    </a:solidFill>
                    <a:latin typeface="Source Sans Pro"/>
                    <a:ea typeface="Source Sans Pro"/>
                    <a:cs typeface="Source Sans Pro"/>
                    <a:sym typeface="Source Sans Pro"/>
                  </a:defRPr>
                </a:lvl2pPr>
                <a:lvl3pPr marL="1371600" marR="0" lvl="2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4"/>
                  </a:buClr>
                  <a:buSzPts val="2000"/>
                  <a:buFont typeface="Source Sans Pro"/>
                  <a:buChar char="◉"/>
                  <a:defRPr sz="2000" b="0" i="0" u="none" strike="noStrike" cap="none">
                    <a:solidFill>
                      <a:schemeClr val="dk1"/>
                    </a:solidFill>
                    <a:latin typeface="Source Sans Pro"/>
                    <a:ea typeface="Source Sans Pro"/>
                    <a:cs typeface="Source Sans Pro"/>
                    <a:sym typeface="Source Sans Pro"/>
                  </a:defRPr>
                </a:lvl3pPr>
                <a:lvl4pPr marL="1828800" marR="0" lvl="3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Source Sans Pro"/>
                  <a:buChar char="●"/>
                  <a:defRPr sz="2000" b="0" i="0" u="none" strike="noStrike" cap="none">
                    <a:solidFill>
                      <a:schemeClr val="dk1"/>
                    </a:solidFill>
                    <a:latin typeface="Source Sans Pro"/>
                    <a:ea typeface="Source Sans Pro"/>
                    <a:cs typeface="Source Sans Pro"/>
                    <a:sym typeface="Source Sans Pro"/>
                  </a:defRPr>
                </a:lvl4pPr>
                <a:lvl5pPr marL="2286000" marR="0" lvl="4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Source Sans Pro"/>
                  <a:buChar char="○"/>
                  <a:defRPr sz="2000" b="0" i="0" u="none" strike="noStrike" cap="none">
                    <a:solidFill>
                      <a:schemeClr val="dk1"/>
                    </a:solidFill>
                    <a:latin typeface="Source Sans Pro"/>
                    <a:ea typeface="Source Sans Pro"/>
                    <a:cs typeface="Source Sans Pro"/>
                    <a:sym typeface="Source Sans Pro"/>
                  </a:defRPr>
                </a:lvl5pPr>
                <a:lvl6pPr marL="2743200" marR="0" lvl="5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Source Sans Pro"/>
                  <a:buChar char="■"/>
                  <a:defRPr sz="2000" b="0" i="0" u="none" strike="noStrike" cap="none">
                    <a:solidFill>
                      <a:schemeClr val="dk1"/>
                    </a:solidFill>
                    <a:latin typeface="Source Sans Pro"/>
                    <a:ea typeface="Source Sans Pro"/>
                    <a:cs typeface="Source Sans Pro"/>
                    <a:sym typeface="Source Sans Pro"/>
                  </a:defRPr>
                </a:lvl6pPr>
                <a:lvl7pPr marL="3200400" marR="0" lvl="6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Source Sans Pro"/>
                  <a:buChar char="●"/>
                  <a:defRPr sz="2000" b="0" i="0" u="none" strike="noStrike" cap="none">
                    <a:solidFill>
                      <a:schemeClr val="dk1"/>
                    </a:solidFill>
                    <a:latin typeface="Source Sans Pro"/>
                    <a:ea typeface="Source Sans Pro"/>
                    <a:cs typeface="Source Sans Pro"/>
                    <a:sym typeface="Source Sans Pro"/>
                  </a:defRPr>
                </a:lvl7pPr>
                <a:lvl8pPr marL="3657600" marR="0" lvl="7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Source Sans Pro"/>
                  <a:buChar char="○"/>
                  <a:defRPr sz="2000" b="0" i="0" u="none" strike="noStrike" cap="none">
                    <a:solidFill>
                      <a:schemeClr val="dk1"/>
                    </a:solidFill>
                    <a:latin typeface="Source Sans Pro"/>
                    <a:ea typeface="Source Sans Pro"/>
                    <a:cs typeface="Source Sans Pro"/>
                    <a:sym typeface="Source Sans Pro"/>
                  </a:defRPr>
                </a:lvl8pPr>
                <a:lvl9pPr marL="4114800" marR="0" lvl="8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Source Sans Pro"/>
                  <a:buChar char="■"/>
                  <a:defRPr sz="2000" b="0" i="0" u="none" strike="noStrike" cap="none">
                    <a:solidFill>
                      <a:schemeClr val="dk1"/>
                    </a:solidFill>
                    <a:latin typeface="Source Sans Pro"/>
                    <a:ea typeface="Source Sans Pro"/>
                    <a:cs typeface="Source Sans Pro"/>
                    <a:sym typeface="Source Sans Pro"/>
                  </a:defRPr>
                </a:lvl9pPr>
              </a:lstStyle>
              <a:p>
                <a:pPr marL="0" indent="0" algn="ctr">
                  <a:lnSpc>
                    <a:spcPct val="150000"/>
                  </a:lnSpc>
                  <a:buFont typeface="Source Sans Pro"/>
                  <a:buNone/>
                </a:pPr>
                <a:r>
                  <a:rPr lang="en-US" b="1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Adjacency lists</a:t>
                </a:r>
              </a:p>
              <a:p>
                <a:pPr marL="0" indent="0" algn="ctr">
                  <a:lnSpc>
                    <a:spcPct val="150000"/>
                  </a:lnSpc>
                  <a:buFont typeface="Source Sans Pro"/>
                  <a:buNone/>
                </a:pPr>
                <a:endParaRPr lang="en-US">
                  <a:solidFill>
                    <a:schemeClr val="accent3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 algn="ctr">
                  <a:lnSpc>
                    <a:spcPct val="150000"/>
                  </a:lnSpc>
                  <a:buFont typeface="Source Sans Pro"/>
                  <a:buNone/>
                </a:pPr>
                <a:r>
                  <a:rPr lang="en-US">
                    <a:solidFill>
                      <a:schemeClr val="accent3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O(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0" i="0" smtClean="0">
                        <a:solidFill>
                          <a:schemeClr val="accent3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|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chemeClr val="accent3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E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chemeClr val="accent3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|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chemeClr val="accent3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log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chemeClr val="accent3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en-US" smtClean="0">
                        <a:solidFill>
                          <a:schemeClr val="accent3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|</m:t>
                    </m:r>
                    <m:r>
                      <m:rPr>
                        <m:nor/>
                      </m:rPr>
                      <a:rPr lang="en-US" smtClean="0">
                        <a:solidFill>
                          <a:schemeClr val="accent3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V</m:t>
                    </m:r>
                    <m:r>
                      <m:rPr>
                        <m:nor/>
                      </m:rPr>
                      <a:rPr lang="en-US" smtClean="0">
                        <a:solidFill>
                          <a:schemeClr val="accent3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|)</m:t>
                    </m:r>
                  </m:oMath>
                </a14:m>
                <a:r>
                  <a:rPr lang="en-US">
                    <a:solidFill>
                      <a:schemeClr val="accent3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).</a:t>
                </a:r>
              </a:p>
              <a:p>
                <a:pPr marL="0" indent="0" algn="ctr">
                  <a:lnSpc>
                    <a:spcPct val="150000"/>
                  </a:lnSpc>
                  <a:buFont typeface="Source Sans Pro"/>
                  <a:buNone/>
                </a:pPr>
                <a:endParaRPr lang="en-US">
                  <a:solidFill>
                    <a:schemeClr val="accent3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Google Shape;132;p19">
                <a:extLst>
                  <a:ext uri="{FF2B5EF4-FFF2-40B4-BE49-F238E27FC236}">
                    <a16:creationId xmlns:a16="http://schemas.microsoft.com/office/drawing/2014/main" id="{5729B28B-83A0-10B5-DDE7-17745A6FCE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5248" y="2343779"/>
                <a:ext cx="3850097" cy="232886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7392C4F-7B08-3BAE-B7FE-3A6A091D4518}"/>
              </a:ext>
            </a:extLst>
          </p:cNvPr>
          <p:cNvCxnSpPr>
            <a:cxnSpLocks/>
          </p:cNvCxnSpPr>
          <p:nvPr/>
        </p:nvCxnSpPr>
        <p:spPr>
          <a:xfrm>
            <a:off x="4536221" y="2664618"/>
            <a:ext cx="0" cy="1867695"/>
          </a:xfrm>
          <a:prstGeom prst="line">
            <a:avLst/>
          </a:prstGeom>
          <a:ln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B08452D-3808-A86E-7DFC-7D17D25C2EDC}"/>
              </a:ext>
            </a:extLst>
          </p:cNvPr>
          <p:cNvSpPr txBox="1"/>
          <p:nvPr/>
        </p:nvSpPr>
        <p:spPr>
          <a:xfrm>
            <a:off x="857250" y="1308837"/>
            <a:ext cx="375295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lnSpc>
                <a:spcPct val="150000"/>
              </a:lnSpc>
              <a:buFont typeface="Source Sans Pro"/>
              <a:buNone/>
            </a:pPr>
            <a:r>
              <a:rPr lang="en-US" sz="2000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 is the set of vertices in the graph</a:t>
            </a:r>
          </a:p>
          <a:p>
            <a:pPr marL="0" indent="0">
              <a:lnSpc>
                <a:spcPct val="150000"/>
              </a:lnSpc>
              <a:buFont typeface="Source Sans Pro"/>
              <a:buNone/>
            </a:pPr>
            <a:r>
              <a:rPr lang="en-US" sz="2000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 is the set of edges in the graph</a:t>
            </a:r>
          </a:p>
          <a:p>
            <a:endParaRPr lang="en-US" sz="2000" dirty="0">
              <a:solidFill>
                <a:schemeClr val="accent3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68220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958536" y="601952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l"/>
            <a:r>
              <a:rPr lang="en-US" sz="28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Roboto" panose="020B0604020202020204" pitchFamily="2" charset="0"/>
              </a:rPr>
              <a:t>Pseudocode of Kruskal’s algorithm.</a:t>
            </a:r>
            <a:endParaRPr lang="en-US" sz="2800" b="1" i="0" dirty="0">
              <a:solidFill>
                <a:schemeClr val="accent2">
                  <a:lumMod val="60000"/>
                  <a:lumOff val="40000"/>
                </a:schemeClr>
              </a:solidFill>
              <a:effectLst/>
              <a:latin typeface="Roboto" panose="020B0604020202020204" pitchFamily="2" charset="0"/>
            </a:endParaRPr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25EAE27-7978-4C76-A612-35C08DFCC665}"/>
              </a:ext>
            </a:extLst>
          </p:cNvPr>
          <p:cNvCxnSpPr>
            <a:cxnSpLocks/>
          </p:cNvCxnSpPr>
          <p:nvPr/>
        </p:nvCxnSpPr>
        <p:spPr>
          <a:xfrm>
            <a:off x="861101" y="1223119"/>
            <a:ext cx="6761398" cy="0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D2DD6D4A-5976-D463-5EAD-D53D73D728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1630" y="1408478"/>
            <a:ext cx="7080739" cy="3133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7317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958536" y="601952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l"/>
            <a:r>
              <a:rPr lang="en-US" sz="28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Roboto" panose="020B0604020202020204" pitchFamily="2" charset="0"/>
              </a:rPr>
              <a:t>Instance of </a:t>
            </a:r>
            <a:r>
              <a:rPr lang="en-US" sz="28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Kruskal’s </a:t>
            </a:r>
            <a:r>
              <a:rPr lang="en-US" sz="28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Roboto" panose="020B0604020202020204" pitchFamily="2" charset="0"/>
              </a:rPr>
              <a:t>algorithm.</a:t>
            </a:r>
            <a:endParaRPr lang="en-US" sz="2800" b="1" i="0" dirty="0">
              <a:solidFill>
                <a:schemeClr val="accent2">
                  <a:lumMod val="60000"/>
                  <a:lumOff val="40000"/>
                </a:schemeClr>
              </a:solidFill>
              <a:effectLst/>
              <a:latin typeface="Roboto" panose="020B0604020202020204" pitchFamily="2" charset="0"/>
            </a:endParaRPr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25EAE27-7978-4C76-A612-35C08DFCC665}"/>
              </a:ext>
            </a:extLst>
          </p:cNvPr>
          <p:cNvCxnSpPr>
            <a:cxnSpLocks/>
          </p:cNvCxnSpPr>
          <p:nvPr/>
        </p:nvCxnSpPr>
        <p:spPr>
          <a:xfrm>
            <a:off x="861101" y="1223119"/>
            <a:ext cx="6761398" cy="0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A2C21094-4641-78DC-0B3F-157F0A58A3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284" t="7653" r="6879" b="6206"/>
          <a:stretch/>
        </p:blipFill>
        <p:spPr>
          <a:xfrm>
            <a:off x="2207072" y="1491596"/>
            <a:ext cx="5251003" cy="3071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6037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958536" y="601952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l"/>
            <a:r>
              <a:rPr lang="en-US" sz="28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Roboto" panose="020B0604020202020204" pitchFamily="2" charset="0"/>
              </a:rPr>
              <a:t>Example of </a:t>
            </a:r>
            <a:r>
              <a:rPr lang="en-US" sz="28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Kruskal’s</a:t>
            </a:r>
            <a:r>
              <a:rPr lang="en-US" sz="28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Roboto" panose="020B0604020202020204" pitchFamily="2" charset="0"/>
              </a:rPr>
              <a:t> algorithm.</a:t>
            </a:r>
            <a:endParaRPr lang="en-US" sz="2800" b="1" i="0" dirty="0">
              <a:solidFill>
                <a:schemeClr val="accent2">
                  <a:lumMod val="60000"/>
                  <a:lumOff val="40000"/>
                </a:schemeClr>
              </a:solidFill>
              <a:effectLst/>
              <a:latin typeface="Roboto" panose="020B0604020202020204" pitchFamily="2" charset="0"/>
            </a:endParaRPr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25EAE27-7978-4C76-A612-35C08DFCC665}"/>
              </a:ext>
            </a:extLst>
          </p:cNvPr>
          <p:cNvCxnSpPr>
            <a:cxnSpLocks/>
          </p:cNvCxnSpPr>
          <p:nvPr/>
        </p:nvCxnSpPr>
        <p:spPr>
          <a:xfrm>
            <a:off x="861101" y="1223119"/>
            <a:ext cx="6761398" cy="0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9ACF8973-6EE9-16BE-63F3-66B003BB6C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1846" y="1476153"/>
            <a:ext cx="5510529" cy="3273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1429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958536" y="601952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l"/>
            <a:r>
              <a:rPr lang="en-US" sz="28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Roboto" panose="020B0604020202020204" pitchFamily="2" charset="0"/>
              </a:rPr>
              <a:t>Example of </a:t>
            </a:r>
            <a:r>
              <a:rPr lang="en-US" sz="28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Kruskal’s</a:t>
            </a:r>
            <a:r>
              <a:rPr lang="en-US" sz="28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Roboto" panose="020B0604020202020204" pitchFamily="2" charset="0"/>
              </a:rPr>
              <a:t> algorithm.</a:t>
            </a:r>
            <a:endParaRPr lang="en-US" sz="2800" b="1" i="0" dirty="0">
              <a:solidFill>
                <a:schemeClr val="accent2">
                  <a:lumMod val="60000"/>
                  <a:lumOff val="40000"/>
                </a:schemeClr>
              </a:solidFill>
              <a:effectLst/>
              <a:latin typeface="Roboto" panose="020B0604020202020204" pitchFamily="2" charset="0"/>
            </a:endParaRPr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25EAE27-7978-4C76-A612-35C08DFCC665}"/>
              </a:ext>
            </a:extLst>
          </p:cNvPr>
          <p:cNvCxnSpPr>
            <a:cxnSpLocks/>
          </p:cNvCxnSpPr>
          <p:nvPr/>
        </p:nvCxnSpPr>
        <p:spPr>
          <a:xfrm>
            <a:off x="861101" y="1223119"/>
            <a:ext cx="6761398" cy="0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D9B0546D-116F-E765-3471-442D1E19DF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1466" y="1560985"/>
            <a:ext cx="5299805" cy="3188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8418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958536" y="601952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l"/>
            <a:r>
              <a:rPr lang="en-US" sz="28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Roboto" panose="020B0604020202020204" pitchFamily="2" charset="0"/>
              </a:rPr>
              <a:t>Example of </a:t>
            </a:r>
            <a:r>
              <a:rPr lang="en-US" sz="28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Kruskal’s</a:t>
            </a:r>
            <a:r>
              <a:rPr lang="en-US" sz="28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Roboto" panose="020B0604020202020204" pitchFamily="2" charset="0"/>
              </a:rPr>
              <a:t> algorithm.</a:t>
            </a:r>
            <a:endParaRPr lang="en-US" sz="2800" b="1" i="0" dirty="0">
              <a:solidFill>
                <a:schemeClr val="accent2">
                  <a:lumMod val="60000"/>
                  <a:lumOff val="40000"/>
                </a:schemeClr>
              </a:solidFill>
              <a:effectLst/>
              <a:latin typeface="Roboto" panose="020B0604020202020204" pitchFamily="2" charset="0"/>
            </a:endParaRPr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25EAE27-7978-4C76-A612-35C08DFCC665}"/>
              </a:ext>
            </a:extLst>
          </p:cNvPr>
          <p:cNvCxnSpPr>
            <a:cxnSpLocks/>
          </p:cNvCxnSpPr>
          <p:nvPr/>
        </p:nvCxnSpPr>
        <p:spPr>
          <a:xfrm>
            <a:off x="861101" y="1223119"/>
            <a:ext cx="6761398" cy="0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F95EFF7A-FDD8-0385-1AE5-F318CEE36C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4062" y="1545249"/>
            <a:ext cx="5460647" cy="3084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5746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958536" y="601952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l"/>
            <a:r>
              <a:rPr lang="en-US" sz="28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Roboto" panose="020B0604020202020204" pitchFamily="2" charset="0"/>
              </a:rPr>
              <a:t>Example of </a:t>
            </a:r>
            <a:r>
              <a:rPr lang="en-US" sz="28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Kruskal’s</a:t>
            </a:r>
            <a:r>
              <a:rPr lang="en-US" sz="28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Roboto" panose="020B0604020202020204" pitchFamily="2" charset="0"/>
              </a:rPr>
              <a:t> algorithm.</a:t>
            </a:r>
            <a:endParaRPr lang="en-US" sz="2800" b="1" i="0" dirty="0">
              <a:solidFill>
                <a:schemeClr val="accent2">
                  <a:lumMod val="60000"/>
                  <a:lumOff val="40000"/>
                </a:schemeClr>
              </a:solidFill>
              <a:effectLst/>
              <a:latin typeface="Roboto" panose="020B0604020202020204" pitchFamily="2" charset="0"/>
            </a:endParaRPr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25EAE27-7978-4C76-A612-35C08DFCC665}"/>
              </a:ext>
            </a:extLst>
          </p:cNvPr>
          <p:cNvCxnSpPr>
            <a:cxnSpLocks/>
          </p:cNvCxnSpPr>
          <p:nvPr/>
        </p:nvCxnSpPr>
        <p:spPr>
          <a:xfrm>
            <a:off x="861101" y="1223119"/>
            <a:ext cx="6761398" cy="0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C1DD724B-4611-43E3-6900-ED1F0E43B7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1359" y="1513051"/>
            <a:ext cx="5767831" cy="323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546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fontAlgn="base"/>
            <a:r>
              <a:rPr lang="en-US" sz="2800" b="1" dirty="0"/>
              <a:t>What is Greedy Algorithm?</a:t>
            </a:r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C69B88C-70B9-4F57-AB81-3E3C80198447}"/>
              </a:ext>
            </a:extLst>
          </p:cNvPr>
          <p:cNvGrpSpPr/>
          <p:nvPr/>
        </p:nvGrpSpPr>
        <p:grpSpPr>
          <a:xfrm>
            <a:off x="171451" y="1920270"/>
            <a:ext cx="8801098" cy="1302960"/>
            <a:chOff x="178595" y="2689648"/>
            <a:chExt cx="8801098" cy="1302960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982CE930-8BCE-427D-B274-D2184F890F00}"/>
                </a:ext>
              </a:extLst>
            </p:cNvPr>
            <p:cNvSpPr/>
            <p:nvPr/>
          </p:nvSpPr>
          <p:spPr>
            <a:xfrm>
              <a:off x="178595" y="3028202"/>
              <a:ext cx="1535906" cy="96440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>
                  <a:solidFill>
                    <a:schemeClr val="accent2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locally optimal choice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2389317-1589-47F3-9B3C-FB478F32357C}"/>
                </a:ext>
              </a:extLst>
            </p:cNvPr>
            <p:cNvSpPr txBox="1"/>
            <p:nvPr/>
          </p:nvSpPr>
          <p:spPr>
            <a:xfrm>
              <a:off x="629780" y="2689648"/>
              <a:ext cx="7907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>
                  <a:solidFill>
                    <a:schemeClr val="accent3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Step 1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2B1ABFDC-1016-442E-BEAD-95CE652CB840}"/>
                </a:ext>
              </a:extLst>
            </p:cNvPr>
            <p:cNvSpPr/>
            <p:nvPr/>
          </p:nvSpPr>
          <p:spPr>
            <a:xfrm>
              <a:off x="2164558" y="3028202"/>
              <a:ext cx="1535906" cy="96440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accent2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locally optimal choice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7151908-0D9E-45A8-AB1B-F96DFDB6F613}"/>
                </a:ext>
              </a:extLst>
            </p:cNvPr>
            <p:cNvSpPr txBox="1"/>
            <p:nvPr/>
          </p:nvSpPr>
          <p:spPr>
            <a:xfrm>
              <a:off x="2615743" y="2689648"/>
              <a:ext cx="7907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>
                  <a:solidFill>
                    <a:schemeClr val="accent3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Step 2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5D86DF9-D55F-441F-BBD0-DBA070BE44FA}"/>
                </a:ext>
              </a:extLst>
            </p:cNvPr>
            <p:cNvSpPr/>
            <p:nvPr/>
          </p:nvSpPr>
          <p:spPr>
            <a:xfrm>
              <a:off x="5300667" y="3028202"/>
              <a:ext cx="1535906" cy="96440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accent2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locally optimal choice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1DE3518-5910-48E1-A36D-B49438343F9B}"/>
                </a:ext>
              </a:extLst>
            </p:cNvPr>
            <p:cNvSpPr txBox="1"/>
            <p:nvPr/>
          </p:nvSpPr>
          <p:spPr>
            <a:xfrm>
              <a:off x="5751852" y="2689648"/>
              <a:ext cx="7907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>
                  <a:solidFill>
                    <a:schemeClr val="accent3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Step n</a:t>
              </a:r>
            </a:p>
          </p:txBody>
        </p:sp>
        <p:sp>
          <p:nvSpPr>
            <p:cNvPr id="14" name="Arrow: Right 13">
              <a:extLst>
                <a:ext uri="{FF2B5EF4-FFF2-40B4-BE49-F238E27FC236}">
                  <a16:creationId xmlns:a16="http://schemas.microsoft.com/office/drawing/2014/main" id="{92551F37-0EBD-45F8-A3B8-B7AA711CD35C}"/>
                </a:ext>
              </a:extLst>
            </p:cNvPr>
            <p:cNvSpPr/>
            <p:nvPr/>
          </p:nvSpPr>
          <p:spPr>
            <a:xfrm>
              <a:off x="1794209" y="3343276"/>
              <a:ext cx="314325" cy="249282"/>
            </a:xfrm>
            <a:prstGeom prst="right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Arrow: Right 14">
              <a:extLst>
                <a:ext uri="{FF2B5EF4-FFF2-40B4-BE49-F238E27FC236}">
                  <a16:creationId xmlns:a16="http://schemas.microsoft.com/office/drawing/2014/main" id="{0AB35100-087C-496A-B53F-8FF24F5D0AEA}"/>
                </a:ext>
              </a:extLst>
            </p:cNvPr>
            <p:cNvSpPr/>
            <p:nvPr/>
          </p:nvSpPr>
          <p:spPr>
            <a:xfrm>
              <a:off x="3757615" y="3343276"/>
              <a:ext cx="314325" cy="249282"/>
            </a:xfrm>
            <a:prstGeom prst="right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Arrow: Right 15">
              <a:extLst>
                <a:ext uri="{FF2B5EF4-FFF2-40B4-BE49-F238E27FC236}">
                  <a16:creationId xmlns:a16="http://schemas.microsoft.com/office/drawing/2014/main" id="{360E3E75-03F1-4895-B130-8C41DD15DDD5}"/>
                </a:ext>
              </a:extLst>
            </p:cNvPr>
            <p:cNvSpPr/>
            <p:nvPr/>
          </p:nvSpPr>
          <p:spPr>
            <a:xfrm>
              <a:off x="4929190" y="3343276"/>
              <a:ext cx="314325" cy="249282"/>
            </a:xfrm>
            <a:prstGeom prst="right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25BD5D3-F7F8-48C6-91CB-EAD1D5C9DEF3}"/>
                </a:ext>
              </a:extLst>
            </p:cNvPr>
            <p:cNvSpPr/>
            <p:nvPr/>
          </p:nvSpPr>
          <p:spPr>
            <a:xfrm>
              <a:off x="4140311" y="3421858"/>
              <a:ext cx="163107" cy="164306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1557ACEA-6575-48C4-81C3-1771377EA15F}"/>
                </a:ext>
              </a:extLst>
            </p:cNvPr>
            <p:cNvSpPr/>
            <p:nvPr/>
          </p:nvSpPr>
          <p:spPr>
            <a:xfrm>
              <a:off x="4393324" y="3422460"/>
              <a:ext cx="145707" cy="151798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E7B9BDB8-AA47-4E41-8ECC-BBC1766A10BD}"/>
                </a:ext>
              </a:extLst>
            </p:cNvPr>
            <p:cNvSpPr/>
            <p:nvPr/>
          </p:nvSpPr>
          <p:spPr>
            <a:xfrm>
              <a:off x="4646338" y="3422460"/>
              <a:ext cx="145707" cy="151798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Arrow: Right 19">
              <a:extLst>
                <a:ext uri="{FF2B5EF4-FFF2-40B4-BE49-F238E27FC236}">
                  <a16:creationId xmlns:a16="http://schemas.microsoft.com/office/drawing/2014/main" id="{64292CBE-CE6F-487B-A55A-4A5548302690}"/>
                </a:ext>
              </a:extLst>
            </p:cNvPr>
            <p:cNvSpPr/>
            <p:nvPr/>
          </p:nvSpPr>
          <p:spPr>
            <a:xfrm>
              <a:off x="6916281" y="3343276"/>
              <a:ext cx="447798" cy="249282"/>
            </a:xfrm>
            <a:prstGeom prst="right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D91997BF-325B-4665-8F34-719F2C0BA7B5}"/>
                </a:ext>
              </a:extLst>
            </p:cNvPr>
            <p:cNvSpPr/>
            <p:nvPr/>
          </p:nvSpPr>
          <p:spPr>
            <a:xfrm>
              <a:off x="7443787" y="3028202"/>
              <a:ext cx="1535906" cy="96440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>
                  <a:solidFill>
                    <a:schemeClr val="accent2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global optimal choice</a:t>
              </a:r>
            </a:p>
          </p:txBody>
        </p:sp>
      </p:grp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D8519967-352C-CD7A-5B05-B2C55D80AC06}"/>
              </a:ext>
            </a:extLst>
          </p:cNvPr>
          <p:cNvCxnSpPr>
            <a:cxnSpLocks/>
          </p:cNvCxnSpPr>
          <p:nvPr/>
        </p:nvCxnSpPr>
        <p:spPr>
          <a:xfrm>
            <a:off x="476767" y="981315"/>
            <a:ext cx="6761398" cy="0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958536" y="601952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l"/>
            <a:r>
              <a:rPr lang="en-US" sz="28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Roboto" panose="020B0604020202020204" pitchFamily="2" charset="0"/>
              </a:rPr>
              <a:t>Example of </a:t>
            </a:r>
            <a:r>
              <a:rPr lang="en-US" sz="28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Kruskal’s</a:t>
            </a:r>
            <a:r>
              <a:rPr lang="en-US" sz="28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Roboto" panose="020B0604020202020204" pitchFamily="2" charset="0"/>
              </a:rPr>
              <a:t> algorithm.</a:t>
            </a:r>
            <a:endParaRPr lang="en-US" sz="2800" b="1" i="0" dirty="0">
              <a:solidFill>
                <a:schemeClr val="accent2">
                  <a:lumMod val="60000"/>
                  <a:lumOff val="40000"/>
                </a:schemeClr>
              </a:solidFill>
              <a:effectLst/>
              <a:latin typeface="Roboto" panose="020B0604020202020204" pitchFamily="2" charset="0"/>
            </a:endParaRPr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25EAE27-7978-4C76-A612-35C08DFCC665}"/>
              </a:ext>
            </a:extLst>
          </p:cNvPr>
          <p:cNvCxnSpPr>
            <a:cxnSpLocks/>
          </p:cNvCxnSpPr>
          <p:nvPr/>
        </p:nvCxnSpPr>
        <p:spPr>
          <a:xfrm>
            <a:off x="861101" y="1223119"/>
            <a:ext cx="6761398" cy="0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E48CC7E3-3EEE-4C08-598F-897A0F2884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8372" y="1458900"/>
            <a:ext cx="5332028" cy="3290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911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4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41</a:t>
            </a:fld>
            <a:endParaRPr/>
          </a:p>
        </p:txBody>
      </p:sp>
      <p:grpSp>
        <p:nvGrpSpPr>
          <p:cNvPr id="4" name="Google Shape;176;p24">
            <a:extLst>
              <a:ext uri="{FF2B5EF4-FFF2-40B4-BE49-F238E27FC236}">
                <a16:creationId xmlns:a16="http://schemas.microsoft.com/office/drawing/2014/main" id="{B16C80F3-EE1C-C10C-659C-E959C6D217A2}"/>
              </a:ext>
            </a:extLst>
          </p:cNvPr>
          <p:cNvGrpSpPr/>
          <p:nvPr/>
        </p:nvGrpSpPr>
        <p:grpSpPr>
          <a:xfrm rot="10800000">
            <a:off x="5156184" y="754052"/>
            <a:ext cx="2467458" cy="3429286"/>
            <a:chOff x="-6729413" y="-17360900"/>
            <a:chExt cx="26138326" cy="48436250"/>
          </a:xfrm>
        </p:grpSpPr>
        <p:sp>
          <p:nvSpPr>
            <p:cNvPr id="5" name="Google Shape;177;p24">
              <a:extLst>
                <a:ext uri="{FF2B5EF4-FFF2-40B4-BE49-F238E27FC236}">
                  <a16:creationId xmlns:a16="http://schemas.microsoft.com/office/drawing/2014/main" id="{68D3864E-9A48-2F6E-B381-FF770A89BF33}"/>
                </a:ext>
              </a:extLst>
            </p:cNvPr>
            <p:cNvSpPr/>
            <p:nvPr/>
          </p:nvSpPr>
          <p:spPr>
            <a:xfrm>
              <a:off x="-6729413" y="-9364662"/>
              <a:ext cx="25398299" cy="2466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119999"/>
                  </a:moveTo>
                  <a:lnTo>
                    <a:pt x="0" y="0"/>
                  </a:lnTo>
                  <a:lnTo>
                    <a:pt x="11145" y="119999"/>
                  </a:lnTo>
                  <a:lnTo>
                    <a:pt x="120000" y="119999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" name="Google Shape;178;p24">
              <a:extLst>
                <a:ext uri="{FF2B5EF4-FFF2-40B4-BE49-F238E27FC236}">
                  <a16:creationId xmlns:a16="http://schemas.microsoft.com/office/drawing/2014/main" id="{8AB34800-C966-C993-6430-6A61AB46E34E}"/>
                </a:ext>
              </a:extLst>
            </p:cNvPr>
            <p:cNvSpPr/>
            <p:nvPr/>
          </p:nvSpPr>
          <p:spPr>
            <a:xfrm>
              <a:off x="3276600" y="-17360900"/>
              <a:ext cx="10882200" cy="8842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2547" y="0"/>
                  </a:moveTo>
                  <a:lnTo>
                    <a:pt x="0" y="120000"/>
                  </a:lnTo>
                  <a:lnTo>
                    <a:pt x="119999" y="109486"/>
                  </a:lnTo>
                  <a:lnTo>
                    <a:pt x="102547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179;p24">
              <a:extLst>
                <a:ext uri="{FF2B5EF4-FFF2-40B4-BE49-F238E27FC236}">
                  <a16:creationId xmlns:a16="http://schemas.microsoft.com/office/drawing/2014/main" id="{6B539136-BCB3-1374-3329-6459537B6D7F}"/>
                </a:ext>
              </a:extLst>
            </p:cNvPr>
            <p:cNvSpPr/>
            <p:nvPr/>
          </p:nvSpPr>
          <p:spPr>
            <a:xfrm>
              <a:off x="12576175" y="-17360900"/>
              <a:ext cx="6832500" cy="10463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120000" y="62193"/>
                  </a:lnTo>
                  <a:lnTo>
                    <a:pt x="107007" y="120000"/>
                  </a:lnTo>
                  <a:lnTo>
                    <a:pt x="27797" y="9252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Google Shape;180;p24">
              <a:extLst>
                <a:ext uri="{FF2B5EF4-FFF2-40B4-BE49-F238E27FC236}">
                  <a16:creationId xmlns:a16="http://schemas.microsoft.com/office/drawing/2014/main" id="{4CEB28A3-2190-A436-819E-E49F97EFF8A9}"/>
                </a:ext>
              </a:extLst>
            </p:cNvPr>
            <p:cNvSpPr/>
            <p:nvPr/>
          </p:nvSpPr>
          <p:spPr>
            <a:xfrm>
              <a:off x="-6729413" y="-9364662"/>
              <a:ext cx="2358900" cy="2466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119999" y="119999"/>
                  </a:lnTo>
                  <a:lnTo>
                    <a:pt x="21561" y="11999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Google Shape;181;p24">
              <a:extLst>
                <a:ext uri="{FF2B5EF4-FFF2-40B4-BE49-F238E27FC236}">
                  <a16:creationId xmlns:a16="http://schemas.microsoft.com/office/drawing/2014/main" id="{5DFC2F03-5EC8-F798-EF1E-E65F5F927C59}"/>
                </a:ext>
              </a:extLst>
            </p:cNvPr>
            <p:cNvSpPr/>
            <p:nvPr/>
          </p:nvSpPr>
          <p:spPr>
            <a:xfrm>
              <a:off x="-6729413" y="-9364662"/>
              <a:ext cx="10005900" cy="2466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41158"/>
                  </a:moveTo>
                  <a:lnTo>
                    <a:pt x="116173" y="119999"/>
                  </a:lnTo>
                  <a:lnTo>
                    <a:pt x="28291" y="119999"/>
                  </a:lnTo>
                  <a:lnTo>
                    <a:pt x="0" y="0"/>
                  </a:lnTo>
                  <a:lnTo>
                    <a:pt x="120000" y="41158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" name="Google Shape;182;p24">
              <a:extLst>
                <a:ext uri="{FF2B5EF4-FFF2-40B4-BE49-F238E27FC236}">
                  <a16:creationId xmlns:a16="http://schemas.microsoft.com/office/drawing/2014/main" id="{399FDF7E-7ADA-58C7-1F84-DDDAD52CBC14}"/>
                </a:ext>
              </a:extLst>
            </p:cNvPr>
            <p:cNvSpPr/>
            <p:nvPr/>
          </p:nvSpPr>
          <p:spPr>
            <a:xfrm>
              <a:off x="-6729413" y="-17360900"/>
              <a:ext cx="19305601" cy="8842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62195" y="120000"/>
                  </a:lnTo>
                  <a:lnTo>
                    <a:pt x="0" y="108517"/>
                  </a:lnTo>
                  <a:lnTo>
                    <a:pt x="60656" y="80315"/>
                  </a:lnTo>
                  <a:lnTo>
                    <a:pt x="120000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Google Shape;183;p24">
              <a:extLst>
                <a:ext uri="{FF2B5EF4-FFF2-40B4-BE49-F238E27FC236}">
                  <a16:creationId xmlns:a16="http://schemas.microsoft.com/office/drawing/2014/main" id="{D1BB6C85-E040-2040-1252-31EDF954D58B}"/>
                </a:ext>
              </a:extLst>
            </p:cNvPr>
            <p:cNvSpPr/>
            <p:nvPr/>
          </p:nvSpPr>
          <p:spPr>
            <a:xfrm>
              <a:off x="12752387" y="-9293225"/>
              <a:ext cx="5916600" cy="2395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8526" y="0"/>
                  </a:moveTo>
                  <a:lnTo>
                    <a:pt x="120000" y="120000"/>
                  </a:lnTo>
                  <a:lnTo>
                    <a:pt x="0" y="120000"/>
                  </a:lnTo>
                  <a:lnTo>
                    <a:pt x="28526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184;p24">
              <a:extLst>
                <a:ext uri="{FF2B5EF4-FFF2-40B4-BE49-F238E27FC236}">
                  <a16:creationId xmlns:a16="http://schemas.microsoft.com/office/drawing/2014/main" id="{26D110AD-8B1D-4FF6-32F4-4B0479B12A93}"/>
                </a:ext>
              </a:extLst>
            </p:cNvPr>
            <p:cNvSpPr/>
            <p:nvPr/>
          </p:nvSpPr>
          <p:spPr>
            <a:xfrm>
              <a:off x="3276600" y="-8518525"/>
              <a:ext cx="4192500" cy="1620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6084" y="120000"/>
                  </a:moveTo>
                  <a:lnTo>
                    <a:pt x="0" y="0"/>
                  </a:lnTo>
                  <a:lnTo>
                    <a:pt x="120000" y="120000"/>
                  </a:lnTo>
                  <a:lnTo>
                    <a:pt x="16084" y="12000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185;p24">
              <a:extLst>
                <a:ext uri="{FF2B5EF4-FFF2-40B4-BE49-F238E27FC236}">
                  <a16:creationId xmlns:a16="http://schemas.microsoft.com/office/drawing/2014/main" id="{7520D19B-04C4-D2A2-FEDB-C0B03F9FE488}"/>
                </a:ext>
              </a:extLst>
            </p:cNvPr>
            <p:cNvSpPr/>
            <p:nvPr/>
          </p:nvSpPr>
          <p:spPr>
            <a:xfrm>
              <a:off x="-6729413" y="-9364662"/>
              <a:ext cx="2358900" cy="2466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119999" y="119999"/>
                  </a:lnTo>
                  <a:lnTo>
                    <a:pt x="21561" y="11999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186;p24">
              <a:extLst>
                <a:ext uri="{FF2B5EF4-FFF2-40B4-BE49-F238E27FC236}">
                  <a16:creationId xmlns:a16="http://schemas.microsoft.com/office/drawing/2014/main" id="{71690D6C-D1AF-D962-2615-B123B7817139}"/>
                </a:ext>
              </a:extLst>
            </p:cNvPr>
            <p:cNvSpPr/>
            <p:nvPr/>
          </p:nvSpPr>
          <p:spPr>
            <a:xfrm>
              <a:off x="-6729413" y="-11442700"/>
              <a:ext cx="10005900" cy="2924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7029" y="0"/>
                  </a:moveTo>
                  <a:lnTo>
                    <a:pt x="120000" y="120000"/>
                  </a:lnTo>
                  <a:lnTo>
                    <a:pt x="0" y="85276"/>
                  </a:lnTo>
                  <a:lnTo>
                    <a:pt x="117029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87;p24">
              <a:extLst>
                <a:ext uri="{FF2B5EF4-FFF2-40B4-BE49-F238E27FC236}">
                  <a16:creationId xmlns:a16="http://schemas.microsoft.com/office/drawing/2014/main" id="{0E7D4211-AA7C-9E4C-C276-5017F29616CA}"/>
                </a:ext>
              </a:extLst>
            </p:cNvPr>
            <p:cNvSpPr/>
            <p:nvPr/>
          </p:nvSpPr>
          <p:spPr>
            <a:xfrm>
              <a:off x="14158913" y="-11938000"/>
              <a:ext cx="5250000" cy="5040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0" y="62966"/>
                  </a:lnTo>
                  <a:lnTo>
                    <a:pt x="103090" y="119999"/>
                  </a:lnTo>
                  <a:lnTo>
                    <a:pt x="120000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188;p24">
              <a:extLst>
                <a:ext uri="{FF2B5EF4-FFF2-40B4-BE49-F238E27FC236}">
                  <a16:creationId xmlns:a16="http://schemas.microsoft.com/office/drawing/2014/main" id="{38A82AC9-CF52-E7C1-DB1E-F685F8C54A1E}"/>
                </a:ext>
              </a:extLst>
            </p:cNvPr>
            <p:cNvSpPr/>
            <p:nvPr/>
          </p:nvSpPr>
          <p:spPr>
            <a:xfrm>
              <a:off x="2957512" y="-8518525"/>
              <a:ext cx="881100" cy="1620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120000"/>
                  </a:moveTo>
                  <a:lnTo>
                    <a:pt x="43459" y="0"/>
                  </a:lnTo>
                  <a:lnTo>
                    <a:pt x="0" y="120000"/>
                  </a:lnTo>
                  <a:lnTo>
                    <a:pt x="120000" y="12000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189;p24">
              <a:extLst>
                <a:ext uri="{FF2B5EF4-FFF2-40B4-BE49-F238E27FC236}">
                  <a16:creationId xmlns:a16="http://schemas.microsoft.com/office/drawing/2014/main" id="{D07509D7-94B2-5938-F871-CF8C7EC592B0}"/>
                </a:ext>
              </a:extLst>
            </p:cNvPr>
            <p:cNvSpPr/>
            <p:nvPr/>
          </p:nvSpPr>
          <p:spPr>
            <a:xfrm>
              <a:off x="11728450" y="-6897687"/>
              <a:ext cx="6940500" cy="15641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118188" y="67289"/>
                  </a:lnTo>
                  <a:lnTo>
                    <a:pt x="0" y="120000"/>
                  </a:lnTo>
                  <a:lnTo>
                    <a:pt x="0" y="12970"/>
                  </a:lnTo>
                  <a:lnTo>
                    <a:pt x="120000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190;p24">
              <a:extLst>
                <a:ext uri="{FF2B5EF4-FFF2-40B4-BE49-F238E27FC236}">
                  <a16:creationId xmlns:a16="http://schemas.microsoft.com/office/drawing/2014/main" id="{7DE34800-9362-6EED-6032-A4C4C4030300}"/>
                </a:ext>
              </a:extLst>
            </p:cNvPr>
            <p:cNvSpPr/>
            <p:nvPr/>
          </p:nvSpPr>
          <p:spPr>
            <a:xfrm>
              <a:off x="-4899025" y="-698500"/>
              <a:ext cx="6378600" cy="17613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68929" y="119999"/>
                  </a:lnTo>
                  <a:lnTo>
                    <a:pt x="0" y="17748"/>
                  </a:lnTo>
                  <a:lnTo>
                    <a:pt x="120000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191;p24">
              <a:extLst>
                <a:ext uri="{FF2B5EF4-FFF2-40B4-BE49-F238E27FC236}">
                  <a16:creationId xmlns:a16="http://schemas.microsoft.com/office/drawing/2014/main" id="{10F8A221-B155-78DA-DDC6-B45B9EA4251E}"/>
                </a:ext>
              </a:extLst>
            </p:cNvPr>
            <p:cNvSpPr/>
            <p:nvPr/>
          </p:nvSpPr>
          <p:spPr>
            <a:xfrm>
              <a:off x="-4370388" y="-6897687"/>
              <a:ext cx="7327800" cy="6199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95797" y="120000"/>
                  </a:lnTo>
                  <a:lnTo>
                    <a:pt x="0" y="0"/>
                  </a:lnTo>
                  <a:lnTo>
                    <a:pt x="120000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192;p24">
              <a:extLst>
                <a:ext uri="{FF2B5EF4-FFF2-40B4-BE49-F238E27FC236}">
                  <a16:creationId xmlns:a16="http://schemas.microsoft.com/office/drawing/2014/main" id="{BFA99474-B3D5-E792-1CAD-6E94BA3012CA}"/>
                </a:ext>
              </a:extLst>
            </p:cNvPr>
            <p:cNvSpPr/>
            <p:nvPr/>
          </p:nvSpPr>
          <p:spPr>
            <a:xfrm>
              <a:off x="9578975" y="8743950"/>
              <a:ext cx="4263900" cy="22331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491" y="0"/>
                  </a:moveTo>
                  <a:lnTo>
                    <a:pt x="120000" y="33491"/>
                  </a:lnTo>
                  <a:lnTo>
                    <a:pt x="0" y="119999"/>
                  </a:lnTo>
                  <a:lnTo>
                    <a:pt x="60491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193;p24">
              <a:extLst>
                <a:ext uri="{FF2B5EF4-FFF2-40B4-BE49-F238E27FC236}">
                  <a16:creationId xmlns:a16="http://schemas.microsoft.com/office/drawing/2014/main" id="{D5E799A0-6071-C101-1AAD-30C2D324379B}"/>
                </a:ext>
              </a:extLst>
            </p:cNvPr>
            <p:cNvSpPr/>
            <p:nvPr/>
          </p:nvSpPr>
          <p:spPr>
            <a:xfrm>
              <a:off x="11728450" y="-6897687"/>
              <a:ext cx="6940500" cy="1690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0" y="120000"/>
                  </a:lnTo>
                  <a:lnTo>
                    <a:pt x="17703" y="0"/>
                  </a:lnTo>
                  <a:lnTo>
                    <a:pt x="120000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194;p24">
              <a:extLst>
                <a:ext uri="{FF2B5EF4-FFF2-40B4-BE49-F238E27FC236}">
                  <a16:creationId xmlns:a16="http://schemas.microsoft.com/office/drawing/2014/main" id="{8E3DEA41-8DA1-D92C-F4DE-614C6B6C71CC}"/>
                </a:ext>
              </a:extLst>
            </p:cNvPr>
            <p:cNvSpPr/>
            <p:nvPr/>
          </p:nvSpPr>
          <p:spPr>
            <a:xfrm>
              <a:off x="3838575" y="-6897687"/>
              <a:ext cx="7890000" cy="9791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8193" y="119999"/>
                  </a:moveTo>
                  <a:lnTo>
                    <a:pt x="0" y="0"/>
                  </a:lnTo>
                  <a:lnTo>
                    <a:pt x="55219" y="0"/>
                  </a:lnTo>
                  <a:lnTo>
                    <a:pt x="119999" y="20719"/>
                  </a:lnTo>
                  <a:lnTo>
                    <a:pt x="48193" y="119999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195;p24">
              <a:extLst>
                <a:ext uri="{FF2B5EF4-FFF2-40B4-BE49-F238E27FC236}">
                  <a16:creationId xmlns:a16="http://schemas.microsoft.com/office/drawing/2014/main" id="{BD113562-0723-500F-FF13-2E21D3D72B38}"/>
                </a:ext>
              </a:extLst>
            </p:cNvPr>
            <p:cNvSpPr/>
            <p:nvPr/>
          </p:nvSpPr>
          <p:spPr>
            <a:xfrm>
              <a:off x="-1235075" y="-698500"/>
              <a:ext cx="8242200" cy="17613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24475"/>
                  </a:moveTo>
                  <a:lnTo>
                    <a:pt x="39522" y="0"/>
                  </a:lnTo>
                  <a:lnTo>
                    <a:pt x="0" y="119999"/>
                  </a:lnTo>
                  <a:lnTo>
                    <a:pt x="120000" y="24475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196;p24">
              <a:extLst>
                <a:ext uri="{FF2B5EF4-FFF2-40B4-BE49-F238E27FC236}">
                  <a16:creationId xmlns:a16="http://schemas.microsoft.com/office/drawing/2014/main" id="{36F5DDE5-36F8-0ACF-F025-BFADDFE30EC5}"/>
                </a:ext>
              </a:extLst>
            </p:cNvPr>
            <p:cNvSpPr/>
            <p:nvPr/>
          </p:nvSpPr>
          <p:spPr>
            <a:xfrm>
              <a:off x="-1235075" y="-5207000"/>
              <a:ext cx="12963600" cy="22121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0" y="120000"/>
                  </a:lnTo>
                  <a:lnTo>
                    <a:pt x="120000" y="75677"/>
                  </a:lnTo>
                  <a:lnTo>
                    <a:pt x="120000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197;p24">
              <a:extLst>
                <a:ext uri="{FF2B5EF4-FFF2-40B4-BE49-F238E27FC236}">
                  <a16:creationId xmlns:a16="http://schemas.microsoft.com/office/drawing/2014/main" id="{B1D3EAB9-C8E1-77AF-78BB-253A7F297273}"/>
                </a:ext>
              </a:extLst>
            </p:cNvPr>
            <p:cNvSpPr/>
            <p:nvPr/>
          </p:nvSpPr>
          <p:spPr>
            <a:xfrm>
              <a:off x="-6305550" y="-6897687"/>
              <a:ext cx="7785000" cy="8804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9828" y="0"/>
                  </a:moveTo>
                  <a:lnTo>
                    <a:pt x="120000" y="84493"/>
                  </a:lnTo>
                  <a:lnTo>
                    <a:pt x="21680" y="120000"/>
                  </a:lnTo>
                  <a:lnTo>
                    <a:pt x="0" y="0"/>
                  </a:lnTo>
                  <a:lnTo>
                    <a:pt x="29828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198;p24">
              <a:extLst>
                <a:ext uri="{FF2B5EF4-FFF2-40B4-BE49-F238E27FC236}">
                  <a16:creationId xmlns:a16="http://schemas.microsoft.com/office/drawing/2014/main" id="{4165724C-4FF1-D137-11AB-F1C679D6D586}"/>
                </a:ext>
              </a:extLst>
            </p:cNvPr>
            <p:cNvSpPr/>
            <p:nvPr/>
          </p:nvSpPr>
          <p:spPr>
            <a:xfrm>
              <a:off x="11728450" y="-6897687"/>
              <a:ext cx="6940500" cy="8770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0" y="23131"/>
                  </a:lnTo>
                  <a:lnTo>
                    <a:pt x="118188" y="120000"/>
                  </a:lnTo>
                  <a:lnTo>
                    <a:pt x="120000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199;p24">
              <a:extLst>
                <a:ext uri="{FF2B5EF4-FFF2-40B4-BE49-F238E27FC236}">
                  <a16:creationId xmlns:a16="http://schemas.microsoft.com/office/drawing/2014/main" id="{1F18EF88-8EF7-CC24-AD15-5128EC70C0C5}"/>
                </a:ext>
              </a:extLst>
            </p:cNvPr>
            <p:cNvSpPr/>
            <p:nvPr/>
          </p:nvSpPr>
          <p:spPr>
            <a:xfrm>
              <a:off x="1479550" y="-6897687"/>
              <a:ext cx="5527800" cy="9791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75972"/>
                  </a:moveTo>
                  <a:lnTo>
                    <a:pt x="119999" y="119999"/>
                  </a:lnTo>
                  <a:lnTo>
                    <a:pt x="51211" y="0"/>
                  </a:lnTo>
                  <a:lnTo>
                    <a:pt x="32085" y="0"/>
                  </a:lnTo>
                  <a:lnTo>
                    <a:pt x="0" y="75972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200;p24">
              <a:extLst>
                <a:ext uri="{FF2B5EF4-FFF2-40B4-BE49-F238E27FC236}">
                  <a16:creationId xmlns:a16="http://schemas.microsoft.com/office/drawing/2014/main" id="{1D254B7F-A4C6-AD91-114F-1703B9832982}"/>
                </a:ext>
              </a:extLst>
            </p:cNvPr>
            <p:cNvSpPr/>
            <p:nvPr/>
          </p:nvSpPr>
          <p:spPr>
            <a:xfrm>
              <a:off x="-1373188" y="8743950"/>
              <a:ext cx="13101600" cy="13630199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71642"/>
                  </a:moveTo>
                  <a:lnTo>
                    <a:pt x="120000" y="0"/>
                  </a:lnTo>
                  <a:lnTo>
                    <a:pt x="40000" y="120000"/>
                  </a:lnTo>
                  <a:lnTo>
                    <a:pt x="0" y="71642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201;p24">
              <a:extLst>
                <a:ext uri="{FF2B5EF4-FFF2-40B4-BE49-F238E27FC236}">
                  <a16:creationId xmlns:a16="http://schemas.microsoft.com/office/drawing/2014/main" id="{65CBADDD-6508-A6E2-6AF4-5DFBC1D8FAF3}"/>
                </a:ext>
              </a:extLst>
            </p:cNvPr>
            <p:cNvSpPr/>
            <p:nvPr/>
          </p:nvSpPr>
          <p:spPr>
            <a:xfrm>
              <a:off x="2994025" y="8743950"/>
              <a:ext cx="8734500" cy="22331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73243"/>
                  </a:moveTo>
                  <a:lnTo>
                    <a:pt x="90468" y="119999"/>
                  </a:lnTo>
                  <a:lnTo>
                    <a:pt x="120000" y="0"/>
                  </a:lnTo>
                  <a:lnTo>
                    <a:pt x="0" y="73243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202;p24">
              <a:extLst>
                <a:ext uri="{FF2B5EF4-FFF2-40B4-BE49-F238E27FC236}">
                  <a16:creationId xmlns:a16="http://schemas.microsoft.com/office/drawing/2014/main" id="{E7609E14-99E9-4946-0419-1728ACB3345C}"/>
                </a:ext>
              </a:extLst>
            </p:cNvPr>
            <p:cNvSpPr/>
            <p:nvPr/>
          </p:nvSpPr>
          <p:spPr>
            <a:xfrm>
              <a:off x="11728450" y="1873250"/>
              <a:ext cx="6835800" cy="13103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37120" y="120000"/>
                  </a:lnTo>
                  <a:lnTo>
                    <a:pt x="0" y="62922"/>
                  </a:lnTo>
                  <a:lnTo>
                    <a:pt x="120000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203;p24">
              <a:extLst>
                <a:ext uri="{FF2B5EF4-FFF2-40B4-BE49-F238E27FC236}">
                  <a16:creationId xmlns:a16="http://schemas.microsoft.com/office/drawing/2014/main" id="{8CC8E8F1-AFC7-4BF7-A048-0721EBCA4691}"/>
                </a:ext>
              </a:extLst>
            </p:cNvPr>
            <p:cNvSpPr/>
            <p:nvPr/>
          </p:nvSpPr>
          <p:spPr>
            <a:xfrm>
              <a:off x="3276600" y="-9293225"/>
              <a:ext cx="10882200" cy="2395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38807"/>
                  </a:moveTo>
                  <a:lnTo>
                    <a:pt x="119999" y="0"/>
                  </a:lnTo>
                  <a:lnTo>
                    <a:pt x="104490" y="120000"/>
                  </a:lnTo>
                  <a:lnTo>
                    <a:pt x="46231" y="120000"/>
                  </a:lnTo>
                  <a:lnTo>
                    <a:pt x="0" y="38807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204;p24">
              <a:extLst>
                <a:ext uri="{FF2B5EF4-FFF2-40B4-BE49-F238E27FC236}">
                  <a16:creationId xmlns:a16="http://schemas.microsoft.com/office/drawing/2014/main" id="{A12FA203-02AB-67BA-894C-46F21010068A}"/>
                </a:ext>
              </a:extLst>
            </p:cNvPr>
            <p:cNvSpPr/>
            <p:nvPr/>
          </p:nvSpPr>
          <p:spPr>
            <a:xfrm>
              <a:off x="7469187" y="-6897687"/>
              <a:ext cx="5283300" cy="1690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6742" y="120000"/>
                  </a:moveTo>
                  <a:lnTo>
                    <a:pt x="120000" y="0"/>
                  </a:lnTo>
                  <a:lnTo>
                    <a:pt x="0" y="0"/>
                  </a:lnTo>
                  <a:lnTo>
                    <a:pt x="96742" y="12000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6" name="Google Shape;206;p24">
            <a:extLst>
              <a:ext uri="{FF2B5EF4-FFF2-40B4-BE49-F238E27FC236}">
                <a16:creationId xmlns:a16="http://schemas.microsoft.com/office/drawing/2014/main" id="{0289D158-DF1C-D744-F046-4F2007C17134}"/>
              </a:ext>
            </a:extLst>
          </p:cNvPr>
          <p:cNvSpPr/>
          <p:nvPr/>
        </p:nvSpPr>
        <p:spPr>
          <a:xfrm>
            <a:off x="6079655" y="-21973"/>
            <a:ext cx="3087974" cy="5156040"/>
          </a:xfrm>
          <a:prstGeom prst="rect">
            <a:avLst/>
          </a:prstGeom>
          <a:solidFill>
            <a:srgbClr val="0091EA">
              <a:alpha val="3269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Code 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Python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for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Kruskal’s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algorithm</a:t>
            </a:r>
            <a:endParaRPr sz="3200" b="1" dirty="0">
              <a:solidFill>
                <a:schemeClr val="accent2">
                  <a:lumMod val="60000"/>
                  <a:lumOff val="40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A80EB83A-FF6C-524F-89D5-672A3ADB57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94" y="-6870"/>
            <a:ext cx="4223420" cy="5150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96560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Google Shape;132;p19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45151" y="2413844"/>
                <a:ext cx="3850097" cy="1921669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lnSpc>
                    <a:spcPct val="150000"/>
                  </a:lnSpc>
                  <a:spcBef>
                    <a:spcPts val="600"/>
                  </a:spcBef>
                  <a:spcAft>
                    <a:spcPts val="0"/>
                  </a:spcAft>
                  <a:buNone/>
                </a:pPr>
                <a:r>
                  <a:rPr lang="en-US" b="1">
                    <a:solidFill>
                      <a:schemeClr val="accent3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|E|</a:t>
                </a:r>
                <a14:m>
                  <m:oMath xmlns:m="http://schemas.openxmlformats.org/officeDocument/2006/math">
                    <m:r>
                      <a:rPr lang="en-US" b="1" i="0" smtClean="0">
                        <a:solidFill>
                          <a:schemeClr val="accent3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b="1" smtClean="0">
                        <a:solidFill>
                          <a:schemeClr val="accent3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b="1" i="0" smtClean="0">
                        <a:solidFill>
                          <a:schemeClr val="accent3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b="1" i="1" smtClean="0">
                            <a:solidFill>
                              <a:schemeClr val="accent3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0" smtClean="0">
                            <a:solidFill>
                              <a:schemeClr val="accent3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𝐕</m:t>
                        </m:r>
                      </m:e>
                      <m:sup>
                        <m:r>
                          <a:rPr lang="en-US" b="1" i="0" smtClean="0">
                            <a:solidFill>
                              <a:schemeClr val="accent3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endParaRPr lang="en-US" b="1">
                  <a:solidFill>
                    <a:schemeClr val="accent3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lvl="0" indent="0" algn="ctr">
                  <a:lnSpc>
                    <a:spcPct val="150000"/>
                  </a:lnSpc>
                  <a:buNone/>
                </a:pPr>
                <a:endParaRPr lang="en-US">
                  <a:solidFill>
                    <a:schemeClr val="accent3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lvl="0" indent="0" algn="ctr">
                  <a:lnSpc>
                    <a:spcPct val="150000"/>
                  </a:lnSpc>
                  <a:buNone/>
                </a:pPr>
                <a:r>
                  <a:rPr lang="en-US">
                    <a:solidFill>
                      <a:schemeClr val="accent3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O(|E|log|V|).</a:t>
                </a:r>
              </a:p>
              <a:p>
                <a:pPr marL="0" lvl="0" indent="0" algn="ctr">
                  <a:lnSpc>
                    <a:spcPct val="150000"/>
                  </a:lnSpc>
                  <a:buNone/>
                </a:pPr>
                <a:endParaRPr lang="en-US">
                  <a:solidFill>
                    <a:schemeClr val="accent3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2" name="Google Shape;132;p19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45151" y="2413844"/>
                <a:ext cx="3850097" cy="192166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3" name="Google Shape;133;p19"/>
          <p:cNvSpPr txBox="1">
            <a:spLocks noGrp="1"/>
          </p:cNvSpPr>
          <p:nvPr>
            <p:ph type="title"/>
          </p:nvPr>
        </p:nvSpPr>
        <p:spPr>
          <a:xfrm>
            <a:off x="533714" y="410331"/>
            <a:ext cx="8297889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/>
              <a:t>Time complexity of Kruskal’s algorithm.</a:t>
            </a:r>
            <a:endParaRPr sz="2800" b="1"/>
          </a:p>
        </p:txBody>
      </p:sp>
      <p:sp>
        <p:nvSpPr>
          <p:cNvPr id="135" name="Google Shape;135;p19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42</a:t>
            </a:fld>
            <a:endParaRPr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BD75DD13-FA56-8167-B26E-4FCE655185EA}"/>
              </a:ext>
            </a:extLst>
          </p:cNvPr>
          <p:cNvCxnSpPr>
            <a:cxnSpLocks/>
          </p:cNvCxnSpPr>
          <p:nvPr/>
        </p:nvCxnSpPr>
        <p:spPr>
          <a:xfrm>
            <a:off x="557759" y="1025710"/>
            <a:ext cx="6877362" cy="0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Google Shape;132;p19">
                <a:extLst>
                  <a:ext uri="{FF2B5EF4-FFF2-40B4-BE49-F238E27FC236}">
                    <a16:creationId xmlns:a16="http://schemas.microsoft.com/office/drawing/2014/main" id="{5729B28B-83A0-10B5-DDE7-17745A6FCED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95248" y="2343779"/>
                <a:ext cx="3850097" cy="232886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55600" algn="l" rtl="0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chemeClr val="accent4"/>
                  </a:buClr>
                  <a:buSzPts val="2000"/>
                  <a:buFont typeface="Source Sans Pro"/>
                  <a:buChar char="◎"/>
                  <a:defRPr sz="2000" b="0" i="0" u="none" strike="noStrike" cap="none">
                    <a:solidFill>
                      <a:schemeClr val="dk1"/>
                    </a:solidFill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  <a:lvl2pPr marL="914400" marR="0" lvl="1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4"/>
                  </a:buClr>
                  <a:buSzPts val="2000"/>
                  <a:buFont typeface="Source Sans Pro"/>
                  <a:buChar char="○"/>
                  <a:defRPr sz="2000" b="0" i="0" u="none" strike="noStrike" cap="none">
                    <a:solidFill>
                      <a:schemeClr val="dk1"/>
                    </a:solidFill>
                    <a:latin typeface="Source Sans Pro"/>
                    <a:ea typeface="Source Sans Pro"/>
                    <a:cs typeface="Source Sans Pro"/>
                    <a:sym typeface="Source Sans Pro"/>
                  </a:defRPr>
                </a:lvl2pPr>
                <a:lvl3pPr marL="1371600" marR="0" lvl="2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4"/>
                  </a:buClr>
                  <a:buSzPts val="2000"/>
                  <a:buFont typeface="Source Sans Pro"/>
                  <a:buChar char="◉"/>
                  <a:defRPr sz="2000" b="0" i="0" u="none" strike="noStrike" cap="none">
                    <a:solidFill>
                      <a:schemeClr val="dk1"/>
                    </a:solidFill>
                    <a:latin typeface="Source Sans Pro"/>
                    <a:ea typeface="Source Sans Pro"/>
                    <a:cs typeface="Source Sans Pro"/>
                    <a:sym typeface="Source Sans Pro"/>
                  </a:defRPr>
                </a:lvl3pPr>
                <a:lvl4pPr marL="1828800" marR="0" lvl="3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Source Sans Pro"/>
                  <a:buChar char="●"/>
                  <a:defRPr sz="2000" b="0" i="0" u="none" strike="noStrike" cap="none">
                    <a:solidFill>
                      <a:schemeClr val="dk1"/>
                    </a:solidFill>
                    <a:latin typeface="Source Sans Pro"/>
                    <a:ea typeface="Source Sans Pro"/>
                    <a:cs typeface="Source Sans Pro"/>
                    <a:sym typeface="Source Sans Pro"/>
                  </a:defRPr>
                </a:lvl4pPr>
                <a:lvl5pPr marL="2286000" marR="0" lvl="4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Source Sans Pro"/>
                  <a:buChar char="○"/>
                  <a:defRPr sz="2000" b="0" i="0" u="none" strike="noStrike" cap="none">
                    <a:solidFill>
                      <a:schemeClr val="dk1"/>
                    </a:solidFill>
                    <a:latin typeface="Source Sans Pro"/>
                    <a:ea typeface="Source Sans Pro"/>
                    <a:cs typeface="Source Sans Pro"/>
                    <a:sym typeface="Source Sans Pro"/>
                  </a:defRPr>
                </a:lvl5pPr>
                <a:lvl6pPr marL="2743200" marR="0" lvl="5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Source Sans Pro"/>
                  <a:buChar char="■"/>
                  <a:defRPr sz="2000" b="0" i="0" u="none" strike="noStrike" cap="none">
                    <a:solidFill>
                      <a:schemeClr val="dk1"/>
                    </a:solidFill>
                    <a:latin typeface="Source Sans Pro"/>
                    <a:ea typeface="Source Sans Pro"/>
                    <a:cs typeface="Source Sans Pro"/>
                    <a:sym typeface="Source Sans Pro"/>
                  </a:defRPr>
                </a:lvl6pPr>
                <a:lvl7pPr marL="3200400" marR="0" lvl="6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Source Sans Pro"/>
                  <a:buChar char="●"/>
                  <a:defRPr sz="2000" b="0" i="0" u="none" strike="noStrike" cap="none">
                    <a:solidFill>
                      <a:schemeClr val="dk1"/>
                    </a:solidFill>
                    <a:latin typeface="Source Sans Pro"/>
                    <a:ea typeface="Source Sans Pro"/>
                    <a:cs typeface="Source Sans Pro"/>
                    <a:sym typeface="Source Sans Pro"/>
                  </a:defRPr>
                </a:lvl7pPr>
                <a:lvl8pPr marL="3657600" marR="0" lvl="7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Source Sans Pro"/>
                  <a:buChar char="○"/>
                  <a:defRPr sz="2000" b="0" i="0" u="none" strike="noStrike" cap="none">
                    <a:solidFill>
                      <a:schemeClr val="dk1"/>
                    </a:solidFill>
                    <a:latin typeface="Source Sans Pro"/>
                    <a:ea typeface="Source Sans Pro"/>
                    <a:cs typeface="Source Sans Pro"/>
                    <a:sym typeface="Source Sans Pro"/>
                  </a:defRPr>
                </a:lvl8pPr>
                <a:lvl9pPr marL="4114800" marR="0" lvl="8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Source Sans Pro"/>
                  <a:buChar char="■"/>
                  <a:defRPr sz="2000" b="0" i="0" u="none" strike="noStrike" cap="none">
                    <a:solidFill>
                      <a:schemeClr val="dk1"/>
                    </a:solidFill>
                    <a:latin typeface="Source Sans Pro"/>
                    <a:ea typeface="Source Sans Pro"/>
                    <a:cs typeface="Source Sans Pro"/>
                    <a:sym typeface="Source Sans Pro"/>
                  </a:defRPr>
                </a:lvl9pPr>
              </a:lstStyle>
              <a:p>
                <a:pPr marL="0" indent="0" algn="ctr">
                  <a:lnSpc>
                    <a:spcPct val="150000"/>
                  </a:lnSpc>
                  <a:buFont typeface="Source Sans Pro"/>
                  <a:buNone/>
                </a:pPr>
                <a:r>
                  <a:rPr lang="en-US" b="1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  &lt;&lt;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solidFill>
                              <a:schemeClr val="tx1">
                                <a:lumMod val="90000"/>
                                <a:lumOff val="1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solidFill>
                              <a:schemeClr val="tx1">
                                <a:lumMod val="90000"/>
                                <a:lumOff val="1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𝑽</m:t>
                        </m:r>
                      </m:e>
                      <m:sup>
                        <m:r>
                          <a:rPr lang="en-US" b="1" i="1" smtClean="0">
                            <a:solidFill>
                              <a:schemeClr val="tx1">
                                <a:lumMod val="90000"/>
                                <a:lumOff val="1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𝟐</m:t>
                        </m:r>
                      </m:sup>
                    </m:sSup>
                  </m:oMath>
                </a14:m>
                <a:endParaRPr lang="en-US" b="1">
                  <a:solidFill>
                    <a:schemeClr val="tx1">
                      <a:lumMod val="90000"/>
                      <a:lumOff val="1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 algn="ctr">
                  <a:lnSpc>
                    <a:spcPct val="150000"/>
                  </a:lnSpc>
                  <a:buFont typeface="Source Sans Pro"/>
                  <a:buNone/>
                </a:pPr>
                <a:endParaRPr lang="en-US">
                  <a:solidFill>
                    <a:schemeClr val="accent3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 algn="ctr">
                  <a:lnSpc>
                    <a:spcPct val="150000"/>
                  </a:lnSpc>
                  <a:buFont typeface="Source Sans Pro"/>
                  <a:buNone/>
                </a:pPr>
                <a:r>
                  <a:rPr lang="en-US">
                    <a:solidFill>
                      <a:schemeClr val="accent3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O(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0" i="0" smtClean="0">
                        <a:solidFill>
                          <a:schemeClr val="accent3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|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chemeClr val="accent3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E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chemeClr val="accent3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|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chemeClr val="accent3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log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chemeClr val="accent3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en-US" smtClean="0">
                        <a:solidFill>
                          <a:schemeClr val="accent3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|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chemeClr val="accent3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E</m:t>
                    </m:r>
                    <m:r>
                      <m:rPr>
                        <m:nor/>
                      </m:rPr>
                      <a:rPr lang="en-US" smtClean="0">
                        <a:solidFill>
                          <a:schemeClr val="accent3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|)</m:t>
                    </m:r>
                  </m:oMath>
                </a14:m>
                <a:r>
                  <a:rPr lang="en-US">
                    <a:solidFill>
                      <a:schemeClr val="accent3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).</a:t>
                </a:r>
              </a:p>
              <a:p>
                <a:pPr marL="0" indent="0" algn="ctr">
                  <a:lnSpc>
                    <a:spcPct val="150000"/>
                  </a:lnSpc>
                  <a:buFont typeface="Source Sans Pro"/>
                  <a:buNone/>
                </a:pPr>
                <a:endParaRPr lang="en-US">
                  <a:solidFill>
                    <a:schemeClr val="accent3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Google Shape;132;p19">
                <a:extLst>
                  <a:ext uri="{FF2B5EF4-FFF2-40B4-BE49-F238E27FC236}">
                    <a16:creationId xmlns:a16="http://schemas.microsoft.com/office/drawing/2014/main" id="{5729B28B-83A0-10B5-DDE7-17745A6FCE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5248" y="2343779"/>
                <a:ext cx="3850097" cy="232886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7392C4F-7B08-3BAE-B7FE-3A6A091D4518}"/>
              </a:ext>
            </a:extLst>
          </p:cNvPr>
          <p:cNvCxnSpPr>
            <a:cxnSpLocks/>
          </p:cNvCxnSpPr>
          <p:nvPr/>
        </p:nvCxnSpPr>
        <p:spPr>
          <a:xfrm>
            <a:off x="4526244" y="2571750"/>
            <a:ext cx="0" cy="1867695"/>
          </a:xfrm>
          <a:prstGeom prst="line">
            <a:avLst/>
          </a:prstGeom>
          <a:ln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B08452D-3808-A86E-7DFC-7D17D25C2EDC}"/>
              </a:ext>
            </a:extLst>
          </p:cNvPr>
          <p:cNvSpPr txBox="1"/>
          <p:nvPr/>
        </p:nvSpPr>
        <p:spPr>
          <a:xfrm>
            <a:off x="857250" y="1308837"/>
            <a:ext cx="375295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lnSpc>
                <a:spcPct val="150000"/>
              </a:lnSpc>
              <a:buFont typeface="Source Sans Pro"/>
              <a:buNone/>
            </a:pPr>
            <a:r>
              <a:rPr lang="en-US" sz="200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 is the set of vertices in the graph</a:t>
            </a:r>
          </a:p>
          <a:p>
            <a:pPr marL="0" indent="0">
              <a:lnSpc>
                <a:spcPct val="150000"/>
              </a:lnSpc>
              <a:buFont typeface="Source Sans Pro"/>
              <a:buNone/>
            </a:pPr>
            <a:r>
              <a:rPr lang="en-US" sz="200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 is the set of edges in the graph</a:t>
            </a:r>
          </a:p>
          <a:p>
            <a:endParaRPr lang="en-US" sz="2000">
              <a:solidFill>
                <a:schemeClr val="accent3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9496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1"/>
          <p:cNvSpPr/>
          <p:nvPr/>
        </p:nvSpPr>
        <p:spPr>
          <a:xfrm>
            <a:off x="5513922" y="1576268"/>
            <a:ext cx="2769987" cy="2856900"/>
          </a:xfrm>
          <a:prstGeom prst="ellipse">
            <a:avLst/>
          </a:prstGeom>
          <a:noFill/>
          <a:ln w="9525" cap="flat" cmpd="sng">
            <a:solidFill>
              <a:srgbClr val="CFD8D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21"/>
          <p:cNvSpPr txBox="1">
            <a:spLocks noGrp="1"/>
          </p:cNvSpPr>
          <p:nvPr>
            <p:ph type="title"/>
          </p:nvPr>
        </p:nvSpPr>
        <p:spPr>
          <a:xfrm>
            <a:off x="186729" y="195742"/>
            <a:ext cx="7571700" cy="113622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/>
              <a:t>Single-source shortest-paths problem</a:t>
            </a:r>
            <a:endParaRPr sz="2800" b="1" dirty="0"/>
          </a:p>
        </p:txBody>
      </p:sp>
      <p:cxnSp>
        <p:nvCxnSpPr>
          <p:cNvPr id="153" name="Google Shape;153;p21"/>
          <p:cNvCxnSpPr/>
          <p:nvPr/>
        </p:nvCxnSpPr>
        <p:spPr>
          <a:xfrm rot="10800000" flipH="1">
            <a:off x="7587670" y="382841"/>
            <a:ext cx="638700" cy="14196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4" name="Google Shape;154;p21"/>
          <p:cNvCxnSpPr/>
          <p:nvPr/>
        </p:nvCxnSpPr>
        <p:spPr>
          <a:xfrm rot="10800000" flipH="1">
            <a:off x="7989244" y="1463613"/>
            <a:ext cx="1377600" cy="5709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5" name="Google Shape;155;p21"/>
          <p:cNvCxnSpPr/>
          <p:nvPr/>
        </p:nvCxnSpPr>
        <p:spPr>
          <a:xfrm rot="10800000" flipH="1">
            <a:off x="7863258" y="1117643"/>
            <a:ext cx="716400" cy="8061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6" name="Google Shape;156;p21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43</a:t>
            </a:fld>
            <a:endParaRPr/>
          </a:p>
        </p:txBody>
      </p:sp>
      <p:sp>
        <p:nvSpPr>
          <p:cNvPr id="6" name="Google Shape;151;p21">
            <a:extLst>
              <a:ext uri="{FF2B5EF4-FFF2-40B4-BE49-F238E27FC236}">
                <a16:creationId xmlns:a16="http://schemas.microsoft.com/office/drawing/2014/main" id="{8C05237C-7C6E-59F7-CBB2-FB7DF2BE33E2}"/>
              </a:ext>
            </a:extLst>
          </p:cNvPr>
          <p:cNvSpPr txBox="1">
            <a:spLocks/>
          </p:cNvSpPr>
          <p:nvPr/>
        </p:nvSpPr>
        <p:spPr>
          <a:xfrm>
            <a:off x="1280742" y="2443793"/>
            <a:ext cx="4137364" cy="13677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◎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○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◉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●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○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■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●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○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■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>
              <a:buFont typeface="Source Sans Pro"/>
              <a:buNone/>
            </a:pP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is the single-source shortest-paths problem?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A1A71DF-7622-8FBB-3F53-E13A3B4206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8502" y="2046744"/>
            <a:ext cx="1831774" cy="1742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7055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1"/>
          <p:cNvSpPr txBox="1">
            <a:spLocks noGrp="1"/>
          </p:cNvSpPr>
          <p:nvPr>
            <p:ph type="title"/>
          </p:nvPr>
        </p:nvSpPr>
        <p:spPr>
          <a:xfrm>
            <a:off x="186729" y="195742"/>
            <a:ext cx="7571700" cy="113622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/>
              <a:t>Single-source shortest-paths problem</a:t>
            </a:r>
            <a:endParaRPr sz="2800" b="1" dirty="0"/>
          </a:p>
        </p:txBody>
      </p:sp>
      <p:cxnSp>
        <p:nvCxnSpPr>
          <p:cNvPr id="153" name="Google Shape;153;p21"/>
          <p:cNvCxnSpPr/>
          <p:nvPr/>
        </p:nvCxnSpPr>
        <p:spPr>
          <a:xfrm rot="10800000" flipH="1">
            <a:off x="7587670" y="382841"/>
            <a:ext cx="638700" cy="14196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4" name="Google Shape;154;p21"/>
          <p:cNvCxnSpPr/>
          <p:nvPr/>
        </p:nvCxnSpPr>
        <p:spPr>
          <a:xfrm rot="10800000" flipH="1">
            <a:off x="7989244" y="1463613"/>
            <a:ext cx="1377600" cy="5709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5" name="Google Shape;155;p21"/>
          <p:cNvCxnSpPr/>
          <p:nvPr/>
        </p:nvCxnSpPr>
        <p:spPr>
          <a:xfrm rot="10800000" flipH="1">
            <a:off x="7863258" y="1117643"/>
            <a:ext cx="716400" cy="8061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6" name="Google Shape;156;p21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44</a:t>
            </a:fld>
            <a:endParaRPr/>
          </a:p>
        </p:txBody>
      </p:sp>
      <p:pic>
        <p:nvPicPr>
          <p:cNvPr id="2" name="Picture 1" descr="A picture containing text&#10;&#10;Description automatically generated">
            <a:extLst>
              <a:ext uri="{FF2B5EF4-FFF2-40B4-BE49-F238E27FC236}">
                <a16:creationId xmlns:a16="http://schemas.microsoft.com/office/drawing/2014/main" id="{9CFFF1DE-EFDA-8FC2-7DDA-1A2F6CB4DF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26895" y1="61721" x2="26895" y2="44347"/>
                        <a14:foregroundMark x1="26895" y1="44347" x2="30349" y2="36546"/>
                        <a14:foregroundMark x1="37581" y1="17581" x2="71307" y2="31798"/>
                        <a14:foregroundMark x1="71307" y1="31798" x2="75860" y2="48965"/>
                        <a14:foregroundMark x1="75860" y1="48965" x2="73169" y2="67245"/>
                        <a14:foregroundMark x1="73169" y1="67245" x2="68965" y2="70686"/>
                        <a14:foregroundMark x1="26546" y1="27245" x2="42755" y2="44140"/>
                        <a14:foregroundMark x1="42755" y1="44140" x2="42755" y2="44140"/>
                        <a14:foregroundMark x1="28965" y1="26546" x2="41384" y2="42755"/>
                        <a14:foregroundMark x1="39314" y1="21035" x2="39651" y2="36210"/>
                        <a14:foregroundMark x1="31721" y1="45511" x2="31721" y2="37930"/>
                        <a14:foregroundMark x1="31035" y1="72419" x2="49314" y2="72419"/>
                        <a14:foregroundMark x1="49314" y1="72419" x2="67451" y2="72070"/>
                        <a14:foregroundMark x1="67451" y1="72070" x2="77245" y2="72070"/>
                        <a14:foregroundMark x1="62419" y1="27245" x2="79793" y2="26546"/>
                        <a14:foregroundMark x1="79793" y1="26546" x2="75653" y2="43790"/>
                        <a14:foregroundMark x1="75653" y1="43790" x2="63105" y2="6207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40652" y="1463613"/>
            <a:ext cx="3154590" cy="3154590"/>
          </a:xfrm>
          <a:prstGeom prst="rect">
            <a:avLst/>
          </a:prstGeom>
        </p:spPr>
      </p:pic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54AC9BDB-EBBA-5297-CB53-27F3100EA16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84" t="1103" r="1043" b="2206"/>
          <a:stretch/>
        </p:blipFill>
        <p:spPr>
          <a:xfrm>
            <a:off x="4285958" y="1923744"/>
            <a:ext cx="4118425" cy="2242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089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9"/>
          <p:cNvSpPr txBox="1">
            <a:spLocks noGrp="1"/>
          </p:cNvSpPr>
          <p:nvPr>
            <p:ph type="title"/>
          </p:nvPr>
        </p:nvSpPr>
        <p:spPr>
          <a:xfrm>
            <a:off x="533714" y="410331"/>
            <a:ext cx="8297889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/>
              <a:t>Dijkstra’s Algorithm</a:t>
            </a:r>
            <a:endParaRPr sz="2800" b="1" dirty="0"/>
          </a:p>
        </p:txBody>
      </p:sp>
      <p:sp>
        <p:nvSpPr>
          <p:cNvPr id="135" name="Google Shape;135;p19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45</a:t>
            </a:fld>
            <a:endParaRPr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BD75DD13-FA56-8167-B26E-4FCE655185EA}"/>
              </a:ext>
            </a:extLst>
          </p:cNvPr>
          <p:cNvCxnSpPr>
            <a:cxnSpLocks/>
          </p:cNvCxnSpPr>
          <p:nvPr/>
        </p:nvCxnSpPr>
        <p:spPr>
          <a:xfrm>
            <a:off x="557759" y="1025710"/>
            <a:ext cx="6877362" cy="0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3B5F058-A664-029D-575A-DBB069D34A05}"/>
              </a:ext>
            </a:extLst>
          </p:cNvPr>
          <p:cNvSpPr txBox="1"/>
          <p:nvPr/>
        </p:nvSpPr>
        <p:spPr>
          <a:xfrm>
            <a:off x="557759" y="1728310"/>
            <a:ext cx="8139353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000" b="1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Step 1: 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20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et a source vertex distance as 0, and all other vertices as unvisited with a distance of infinity.</a:t>
            </a:r>
          </a:p>
          <a:p>
            <a:pPr algn="l"/>
            <a:r>
              <a:rPr lang="en-US" sz="2000" b="1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Step 2: </a:t>
            </a:r>
            <a:r>
              <a:rPr lang="en-US" sz="20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Pick the unvisited vertex </a:t>
            </a:r>
            <a:r>
              <a:rPr lang="en-US" sz="2000" b="1" i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 </a:t>
            </a:r>
            <a:r>
              <a:rPr lang="en-US" sz="20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with the smallest distance and visit it.</a:t>
            </a:r>
          </a:p>
          <a:p>
            <a:pPr algn="l"/>
            <a:r>
              <a:rPr lang="en-US" sz="2000" b="1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Step 3: 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sz="20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 current vertex </a:t>
            </a:r>
            <a:r>
              <a:rPr lang="en-US" sz="2000" b="1" i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0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distances of its with </a:t>
            </a:r>
            <a:r>
              <a:rPr lang="en-US" sz="2000" b="1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min(d(</a:t>
            </a:r>
            <a:r>
              <a:rPr lang="en-US" sz="2000" b="1" i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sz="2000" b="1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 + W(</a:t>
            </a:r>
            <a:r>
              <a:rPr lang="en-US" sz="2000" b="1" i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C, x</a:t>
            </a:r>
            <a:r>
              <a:rPr lang="en-US" sz="2000" b="1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), d(</a:t>
            </a:r>
            <a:r>
              <a:rPr lang="en-US" sz="2000" b="1" i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000" b="1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)).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89B23B-8A42-6CB0-281E-257F2A5C2587}"/>
              </a:ext>
            </a:extLst>
          </p:cNvPr>
          <p:cNvSpPr txBox="1"/>
          <p:nvPr/>
        </p:nvSpPr>
        <p:spPr>
          <a:xfrm>
            <a:off x="557759" y="3313185"/>
            <a:ext cx="788382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0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Repeat steps 2 and 3 until all vertices are visited, or the target vertex is reached (if specified).</a:t>
            </a:r>
          </a:p>
        </p:txBody>
      </p:sp>
    </p:spTree>
    <p:extLst>
      <p:ext uri="{BB962C8B-B14F-4D97-AF65-F5344CB8AC3E}">
        <p14:creationId xmlns:p14="http://schemas.microsoft.com/office/powerpoint/2010/main" val="412315071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9"/>
          <p:cNvSpPr txBox="1">
            <a:spLocks noGrp="1"/>
          </p:cNvSpPr>
          <p:nvPr>
            <p:ph type="title"/>
          </p:nvPr>
        </p:nvSpPr>
        <p:spPr>
          <a:xfrm>
            <a:off x="533714" y="410331"/>
            <a:ext cx="8297889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rgbClr val="0091EA"/>
                </a:solidFill>
                <a:latin typeface="Roboto" panose="020B0604020202020204" pitchFamily="2" charset="0"/>
              </a:rPr>
              <a:t>Pseudocode of </a:t>
            </a:r>
            <a:r>
              <a:rPr lang="en-US" sz="2800" b="1" dirty="0"/>
              <a:t>Dijkstra’s Algorithm</a:t>
            </a:r>
            <a:endParaRPr sz="2800" b="1" dirty="0"/>
          </a:p>
        </p:txBody>
      </p:sp>
      <p:sp>
        <p:nvSpPr>
          <p:cNvPr id="135" name="Google Shape;135;p19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46</a:t>
            </a:fld>
            <a:endParaRPr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BD75DD13-FA56-8167-B26E-4FCE655185EA}"/>
              </a:ext>
            </a:extLst>
          </p:cNvPr>
          <p:cNvCxnSpPr>
            <a:cxnSpLocks/>
          </p:cNvCxnSpPr>
          <p:nvPr/>
        </p:nvCxnSpPr>
        <p:spPr>
          <a:xfrm>
            <a:off x="557759" y="1025710"/>
            <a:ext cx="6877362" cy="0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F51168FC-CD14-24D9-095C-BE33E6F16C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0298" y="1270177"/>
            <a:ext cx="4809260" cy="3322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19970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649153" y="306319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l"/>
            <a:r>
              <a:rPr lang="en-US" sz="2800" b="1" dirty="0">
                <a:solidFill>
                  <a:srgbClr val="0091EA"/>
                </a:solidFill>
                <a:latin typeface="Roboto" panose="020B0604020202020204" pitchFamily="2" charset="0"/>
              </a:rPr>
              <a:t>Example of </a:t>
            </a:r>
            <a:r>
              <a:rPr lang="en-US" sz="2800" b="1" dirty="0"/>
              <a:t>Dijkstra’s Algorithm</a:t>
            </a:r>
            <a:r>
              <a:rPr lang="en-US" sz="2800" b="1" dirty="0">
                <a:solidFill>
                  <a:srgbClr val="0091EA"/>
                </a:solidFill>
                <a:latin typeface="Roboto" panose="020B0604020202020204" pitchFamily="2" charset="0"/>
              </a:rPr>
              <a:t>.</a:t>
            </a:r>
            <a:endParaRPr lang="en-US" sz="2800" b="1" i="0" dirty="0">
              <a:solidFill>
                <a:srgbClr val="0091EA"/>
              </a:solidFill>
              <a:effectLst/>
              <a:latin typeface="Roboto" panose="020B0604020202020204" pitchFamily="2" charset="0"/>
            </a:endParaRPr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47</a:t>
            </a:fld>
            <a:endParaRPr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25EAE27-7978-4C76-A612-35C08DFCC665}"/>
              </a:ext>
            </a:extLst>
          </p:cNvPr>
          <p:cNvCxnSpPr>
            <a:cxnSpLocks/>
          </p:cNvCxnSpPr>
          <p:nvPr/>
        </p:nvCxnSpPr>
        <p:spPr>
          <a:xfrm>
            <a:off x="551718" y="927486"/>
            <a:ext cx="6761398" cy="0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222A7346-33A0-4DA4-C62D-8394DA9488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3252" y="1548654"/>
            <a:ext cx="5375691" cy="2276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1596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649153" y="306319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l"/>
            <a:r>
              <a:rPr lang="en-US" sz="2800" b="1" dirty="0">
                <a:solidFill>
                  <a:srgbClr val="0091EA"/>
                </a:solidFill>
                <a:latin typeface="Roboto" panose="020B0604020202020204" pitchFamily="2" charset="0"/>
              </a:rPr>
              <a:t>Example of </a:t>
            </a:r>
            <a:r>
              <a:rPr lang="en-US" sz="2800" b="1" dirty="0"/>
              <a:t>Dijkstra’s Algorithm</a:t>
            </a:r>
            <a:r>
              <a:rPr lang="en-US" sz="2800" b="1" dirty="0">
                <a:solidFill>
                  <a:srgbClr val="0091EA"/>
                </a:solidFill>
                <a:latin typeface="Roboto" panose="020B0604020202020204" pitchFamily="2" charset="0"/>
              </a:rPr>
              <a:t>.</a:t>
            </a:r>
            <a:endParaRPr lang="en-US" sz="2800" b="1" i="0" dirty="0">
              <a:solidFill>
                <a:srgbClr val="0091EA"/>
              </a:solidFill>
              <a:effectLst/>
              <a:latin typeface="Roboto" panose="020B0604020202020204" pitchFamily="2" charset="0"/>
            </a:endParaRPr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48</a:t>
            </a:fld>
            <a:endParaRPr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25EAE27-7978-4C76-A612-35C08DFCC665}"/>
              </a:ext>
            </a:extLst>
          </p:cNvPr>
          <p:cNvCxnSpPr>
            <a:cxnSpLocks/>
          </p:cNvCxnSpPr>
          <p:nvPr/>
        </p:nvCxnSpPr>
        <p:spPr>
          <a:xfrm>
            <a:off x="551718" y="927486"/>
            <a:ext cx="6761398" cy="0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36FC1596-9134-FBDE-AE56-C13863A4E0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9287" y="1008919"/>
            <a:ext cx="4709651" cy="3794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4505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4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49</a:t>
            </a:fld>
            <a:endParaRPr/>
          </a:p>
        </p:txBody>
      </p:sp>
      <p:grpSp>
        <p:nvGrpSpPr>
          <p:cNvPr id="4" name="Google Shape;176;p24">
            <a:extLst>
              <a:ext uri="{FF2B5EF4-FFF2-40B4-BE49-F238E27FC236}">
                <a16:creationId xmlns:a16="http://schemas.microsoft.com/office/drawing/2014/main" id="{B16C80F3-EE1C-C10C-659C-E959C6D217A2}"/>
              </a:ext>
            </a:extLst>
          </p:cNvPr>
          <p:cNvGrpSpPr/>
          <p:nvPr/>
        </p:nvGrpSpPr>
        <p:grpSpPr>
          <a:xfrm rot="10800000">
            <a:off x="5156184" y="754052"/>
            <a:ext cx="2467458" cy="3429286"/>
            <a:chOff x="-6729413" y="-17360900"/>
            <a:chExt cx="26138326" cy="48436250"/>
          </a:xfrm>
        </p:grpSpPr>
        <p:sp>
          <p:nvSpPr>
            <p:cNvPr id="5" name="Google Shape;177;p24">
              <a:extLst>
                <a:ext uri="{FF2B5EF4-FFF2-40B4-BE49-F238E27FC236}">
                  <a16:creationId xmlns:a16="http://schemas.microsoft.com/office/drawing/2014/main" id="{68D3864E-9A48-2F6E-B381-FF770A89BF33}"/>
                </a:ext>
              </a:extLst>
            </p:cNvPr>
            <p:cNvSpPr/>
            <p:nvPr/>
          </p:nvSpPr>
          <p:spPr>
            <a:xfrm>
              <a:off x="-6729413" y="-9364662"/>
              <a:ext cx="25398299" cy="2466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119999"/>
                  </a:moveTo>
                  <a:lnTo>
                    <a:pt x="0" y="0"/>
                  </a:lnTo>
                  <a:lnTo>
                    <a:pt x="11145" y="119999"/>
                  </a:lnTo>
                  <a:lnTo>
                    <a:pt x="120000" y="119999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" name="Google Shape;178;p24">
              <a:extLst>
                <a:ext uri="{FF2B5EF4-FFF2-40B4-BE49-F238E27FC236}">
                  <a16:creationId xmlns:a16="http://schemas.microsoft.com/office/drawing/2014/main" id="{8AB34800-C966-C993-6430-6A61AB46E34E}"/>
                </a:ext>
              </a:extLst>
            </p:cNvPr>
            <p:cNvSpPr/>
            <p:nvPr/>
          </p:nvSpPr>
          <p:spPr>
            <a:xfrm>
              <a:off x="3276600" y="-17360900"/>
              <a:ext cx="10882200" cy="8842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2547" y="0"/>
                  </a:moveTo>
                  <a:lnTo>
                    <a:pt x="0" y="120000"/>
                  </a:lnTo>
                  <a:lnTo>
                    <a:pt x="119999" y="109486"/>
                  </a:lnTo>
                  <a:lnTo>
                    <a:pt x="102547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179;p24">
              <a:extLst>
                <a:ext uri="{FF2B5EF4-FFF2-40B4-BE49-F238E27FC236}">
                  <a16:creationId xmlns:a16="http://schemas.microsoft.com/office/drawing/2014/main" id="{6B539136-BCB3-1374-3329-6459537B6D7F}"/>
                </a:ext>
              </a:extLst>
            </p:cNvPr>
            <p:cNvSpPr/>
            <p:nvPr/>
          </p:nvSpPr>
          <p:spPr>
            <a:xfrm>
              <a:off x="12576175" y="-17360900"/>
              <a:ext cx="6832500" cy="10463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120000" y="62193"/>
                  </a:lnTo>
                  <a:lnTo>
                    <a:pt x="107007" y="120000"/>
                  </a:lnTo>
                  <a:lnTo>
                    <a:pt x="27797" y="9252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Google Shape;180;p24">
              <a:extLst>
                <a:ext uri="{FF2B5EF4-FFF2-40B4-BE49-F238E27FC236}">
                  <a16:creationId xmlns:a16="http://schemas.microsoft.com/office/drawing/2014/main" id="{4CEB28A3-2190-A436-819E-E49F97EFF8A9}"/>
                </a:ext>
              </a:extLst>
            </p:cNvPr>
            <p:cNvSpPr/>
            <p:nvPr/>
          </p:nvSpPr>
          <p:spPr>
            <a:xfrm>
              <a:off x="-6729413" y="-9364662"/>
              <a:ext cx="2358900" cy="2466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119999" y="119999"/>
                  </a:lnTo>
                  <a:lnTo>
                    <a:pt x="21561" y="11999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Google Shape;181;p24">
              <a:extLst>
                <a:ext uri="{FF2B5EF4-FFF2-40B4-BE49-F238E27FC236}">
                  <a16:creationId xmlns:a16="http://schemas.microsoft.com/office/drawing/2014/main" id="{5DFC2F03-5EC8-F798-EF1E-E65F5F927C59}"/>
                </a:ext>
              </a:extLst>
            </p:cNvPr>
            <p:cNvSpPr/>
            <p:nvPr/>
          </p:nvSpPr>
          <p:spPr>
            <a:xfrm>
              <a:off x="-6729413" y="-9364662"/>
              <a:ext cx="10005900" cy="2466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41158"/>
                  </a:moveTo>
                  <a:lnTo>
                    <a:pt x="116173" y="119999"/>
                  </a:lnTo>
                  <a:lnTo>
                    <a:pt x="28291" y="119999"/>
                  </a:lnTo>
                  <a:lnTo>
                    <a:pt x="0" y="0"/>
                  </a:lnTo>
                  <a:lnTo>
                    <a:pt x="120000" y="41158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" name="Google Shape;182;p24">
              <a:extLst>
                <a:ext uri="{FF2B5EF4-FFF2-40B4-BE49-F238E27FC236}">
                  <a16:creationId xmlns:a16="http://schemas.microsoft.com/office/drawing/2014/main" id="{399FDF7E-7ADA-58C7-1F84-DDDAD52CBC14}"/>
                </a:ext>
              </a:extLst>
            </p:cNvPr>
            <p:cNvSpPr/>
            <p:nvPr/>
          </p:nvSpPr>
          <p:spPr>
            <a:xfrm>
              <a:off x="-6729413" y="-17360900"/>
              <a:ext cx="19305601" cy="8842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62195" y="120000"/>
                  </a:lnTo>
                  <a:lnTo>
                    <a:pt x="0" y="108517"/>
                  </a:lnTo>
                  <a:lnTo>
                    <a:pt x="60656" y="80315"/>
                  </a:lnTo>
                  <a:lnTo>
                    <a:pt x="120000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Google Shape;183;p24">
              <a:extLst>
                <a:ext uri="{FF2B5EF4-FFF2-40B4-BE49-F238E27FC236}">
                  <a16:creationId xmlns:a16="http://schemas.microsoft.com/office/drawing/2014/main" id="{D1BB6C85-E040-2040-1252-31EDF954D58B}"/>
                </a:ext>
              </a:extLst>
            </p:cNvPr>
            <p:cNvSpPr/>
            <p:nvPr/>
          </p:nvSpPr>
          <p:spPr>
            <a:xfrm>
              <a:off x="12752387" y="-9293225"/>
              <a:ext cx="5916600" cy="2395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8526" y="0"/>
                  </a:moveTo>
                  <a:lnTo>
                    <a:pt x="120000" y="120000"/>
                  </a:lnTo>
                  <a:lnTo>
                    <a:pt x="0" y="120000"/>
                  </a:lnTo>
                  <a:lnTo>
                    <a:pt x="28526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184;p24">
              <a:extLst>
                <a:ext uri="{FF2B5EF4-FFF2-40B4-BE49-F238E27FC236}">
                  <a16:creationId xmlns:a16="http://schemas.microsoft.com/office/drawing/2014/main" id="{26D110AD-8B1D-4FF6-32F4-4B0479B12A93}"/>
                </a:ext>
              </a:extLst>
            </p:cNvPr>
            <p:cNvSpPr/>
            <p:nvPr/>
          </p:nvSpPr>
          <p:spPr>
            <a:xfrm>
              <a:off x="3276600" y="-8518525"/>
              <a:ext cx="4192500" cy="1620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6084" y="120000"/>
                  </a:moveTo>
                  <a:lnTo>
                    <a:pt x="0" y="0"/>
                  </a:lnTo>
                  <a:lnTo>
                    <a:pt x="120000" y="120000"/>
                  </a:lnTo>
                  <a:lnTo>
                    <a:pt x="16084" y="12000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185;p24">
              <a:extLst>
                <a:ext uri="{FF2B5EF4-FFF2-40B4-BE49-F238E27FC236}">
                  <a16:creationId xmlns:a16="http://schemas.microsoft.com/office/drawing/2014/main" id="{7520D19B-04C4-D2A2-FEDB-C0B03F9FE488}"/>
                </a:ext>
              </a:extLst>
            </p:cNvPr>
            <p:cNvSpPr/>
            <p:nvPr/>
          </p:nvSpPr>
          <p:spPr>
            <a:xfrm>
              <a:off x="-6729413" y="-9364662"/>
              <a:ext cx="2358900" cy="2466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119999" y="119999"/>
                  </a:lnTo>
                  <a:lnTo>
                    <a:pt x="21561" y="11999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186;p24">
              <a:extLst>
                <a:ext uri="{FF2B5EF4-FFF2-40B4-BE49-F238E27FC236}">
                  <a16:creationId xmlns:a16="http://schemas.microsoft.com/office/drawing/2014/main" id="{71690D6C-D1AF-D962-2615-B123B7817139}"/>
                </a:ext>
              </a:extLst>
            </p:cNvPr>
            <p:cNvSpPr/>
            <p:nvPr/>
          </p:nvSpPr>
          <p:spPr>
            <a:xfrm>
              <a:off x="-6729413" y="-11442700"/>
              <a:ext cx="10005900" cy="2924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7029" y="0"/>
                  </a:moveTo>
                  <a:lnTo>
                    <a:pt x="120000" y="120000"/>
                  </a:lnTo>
                  <a:lnTo>
                    <a:pt x="0" y="85276"/>
                  </a:lnTo>
                  <a:lnTo>
                    <a:pt x="117029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87;p24">
              <a:extLst>
                <a:ext uri="{FF2B5EF4-FFF2-40B4-BE49-F238E27FC236}">
                  <a16:creationId xmlns:a16="http://schemas.microsoft.com/office/drawing/2014/main" id="{0E7D4211-AA7C-9E4C-C276-5017F29616CA}"/>
                </a:ext>
              </a:extLst>
            </p:cNvPr>
            <p:cNvSpPr/>
            <p:nvPr/>
          </p:nvSpPr>
          <p:spPr>
            <a:xfrm>
              <a:off x="14158913" y="-11938000"/>
              <a:ext cx="5250000" cy="5040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0" y="62966"/>
                  </a:lnTo>
                  <a:lnTo>
                    <a:pt x="103090" y="119999"/>
                  </a:lnTo>
                  <a:lnTo>
                    <a:pt x="120000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188;p24">
              <a:extLst>
                <a:ext uri="{FF2B5EF4-FFF2-40B4-BE49-F238E27FC236}">
                  <a16:creationId xmlns:a16="http://schemas.microsoft.com/office/drawing/2014/main" id="{38A82AC9-CF52-E7C1-DB1E-F685F8C54A1E}"/>
                </a:ext>
              </a:extLst>
            </p:cNvPr>
            <p:cNvSpPr/>
            <p:nvPr/>
          </p:nvSpPr>
          <p:spPr>
            <a:xfrm>
              <a:off x="2957512" y="-8518525"/>
              <a:ext cx="881100" cy="1620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120000"/>
                  </a:moveTo>
                  <a:lnTo>
                    <a:pt x="43459" y="0"/>
                  </a:lnTo>
                  <a:lnTo>
                    <a:pt x="0" y="120000"/>
                  </a:lnTo>
                  <a:lnTo>
                    <a:pt x="120000" y="12000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189;p24">
              <a:extLst>
                <a:ext uri="{FF2B5EF4-FFF2-40B4-BE49-F238E27FC236}">
                  <a16:creationId xmlns:a16="http://schemas.microsoft.com/office/drawing/2014/main" id="{D07509D7-94B2-5938-F871-CF8C7EC592B0}"/>
                </a:ext>
              </a:extLst>
            </p:cNvPr>
            <p:cNvSpPr/>
            <p:nvPr/>
          </p:nvSpPr>
          <p:spPr>
            <a:xfrm>
              <a:off x="11728450" y="-6897687"/>
              <a:ext cx="6940500" cy="15641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118188" y="67289"/>
                  </a:lnTo>
                  <a:lnTo>
                    <a:pt x="0" y="120000"/>
                  </a:lnTo>
                  <a:lnTo>
                    <a:pt x="0" y="12970"/>
                  </a:lnTo>
                  <a:lnTo>
                    <a:pt x="120000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190;p24">
              <a:extLst>
                <a:ext uri="{FF2B5EF4-FFF2-40B4-BE49-F238E27FC236}">
                  <a16:creationId xmlns:a16="http://schemas.microsoft.com/office/drawing/2014/main" id="{7DE34800-9362-6EED-6032-A4C4C4030300}"/>
                </a:ext>
              </a:extLst>
            </p:cNvPr>
            <p:cNvSpPr/>
            <p:nvPr/>
          </p:nvSpPr>
          <p:spPr>
            <a:xfrm>
              <a:off x="-4899025" y="-698500"/>
              <a:ext cx="6378600" cy="17613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68929" y="119999"/>
                  </a:lnTo>
                  <a:lnTo>
                    <a:pt x="0" y="17748"/>
                  </a:lnTo>
                  <a:lnTo>
                    <a:pt x="120000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191;p24">
              <a:extLst>
                <a:ext uri="{FF2B5EF4-FFF2-40B4-BE49-F238E27FC236}">
                  <a16:creationId xmlns:a16="http://schemas.microsoft.com/office/drawing/2014/main" id="{10F8A221-B155-78DA-DDC6-B45B9EA4251E}"/>
                </a:ext>
              </a:extLst>
            </p:cNvPr>
            <p:cNvSpPr/>
            <p:nvPr/>
          </p:nvSpPr>
          <p:spPr>
            <a:xfrm>
              <a:off x="-4370388" y="-6897687"/>
              <a:ext cx="7327800" cy="6199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95797" y="120000"/>
                  </a:lnTo>
                  <a:lnTo>
                    <a:pt x="0" y="0"/>
                  </a:lnTo>
                  <a:lnTo>
                    <a:pt x="120000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192;p24">
              <a:extLst>
                <a:ext uri="{FF2B5EF4-FFF2-40B4-BE49-F238E27FC236}">
                  <a16:creationId xmlns:a16="http://schemas.microsoft.com/office/drawing/2014/main" id="{BFA99474-B3D5-E792-1CAD-6E94BA3012CA}"/>
                </a:ext>
              </a:extLst>
            </p:cNvPr>
            <p:cNvSpPr/>
            <p:nvPr/>
          </p:nvSpPr>
          <p:spPr>
            <a:xfrm>
              <a:off x="9578975" y="8743950"/>
              <a:ext cx="4263900" cy="22331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491" y="0"/>
                  </a:moveTo>
                  <a:lnTo>
                    <a:pt x="120000" y="33491"/>
                  </a:lnTo>
                  <a:lnTo>
                    <a:pt x="0" y="119999"/>
                  </a:lnTo>
                  <a:lnTo>
                    <a:pt x="60491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193;p24">
              <a:extLst>
                <a:ext uri="{FF2B5EF4-FFF2-40B4-BE49-F238E27FC236}">
                  <a16:creationId xmlns:a16="http://schemas.microsoft.com/office/drawing/2014/main" id="{D5E799A0-6071-C101-1AAD-30C2D324379B}"/>
                </a:ext>
              </a:extLst>
            </p:cNvPr>
            <p:cNvSpPr/>
            <p:nvPr/>
          </p:nvSpPr>
          <p:spPr>
            <a:xfrm>
              <a:off x="11728450" y="-6897687"/>
              <a:ext cx="6940500" cy="1690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0" y="120000"/>
                  </a:lnTo>
                  <a:lnTo>
                    <a:pt x="17703" y="0"/>
                  </a:lnTo>
                  <a:lnTo>
                    <a:pt x="120000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194;p24">
              <a:extLst>
                <a:ext uri="{FF2B5EF4-FFF2-40B4-BE49-F238E27FC236}">
                  <a16:creationId xmlns:a16="http://schemas.microsoft.com/office/drawing/2014/main" id="{8E3DEA41-8DA1-D92C-F4DE-614C6B6C71CC}"/>
                </a:ext>
              </a:extLst>
            </p:cNvPr>
            <p:cNvSpPr/>
            <p:nvPr/>
          </p:nvSpPr>
          <p:spPr>
            <a:xfrm>
              <a:off x="3838575" y="-6897687"/>
              <a:ext cx="7890000" cy="9791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8193" y="119999"/>
                  </a:moveTo>
                  <a:lnTo>
                    <a:pt x="0" y="0"/>
                  </a:lnTo>
                  <a:lnTo>
                    <a:pt x="55219" y="0"/>
                  </a:lnTo>
                  <a:lnTo>
                    <a:pt x="119999" y="20719"/>
                  </a:lnTo>
                  <a:lnTo>
                    <a:pt x="48193" y="119999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195;p24">
              <a:extLst>
                <a:ext uri="{FF2B5EF4-FFF2-40B4-BE49-F238E27FC236}">
                  <a16:creationId xmlns:a16="http://schemas.microsoft.com/office/drawing/2014/main" id="{BD113562-0723-500F-FF13-2E21D3D72B38}"/>
                </a:ext>
              </a:extLst>
            </p:cNvPr>
            <p:cNvSpPr/>
            <p:nvPr/>
          </p:nvSpPr>
          <p:spPr>
            <a:xfrm>
              <a:off x="-1235075" y="-698500"/>
              <a:ext cx="8242200" cy="17613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24475"/>
                  </a:moveTo>
                  <a:lnTo>
                    <a:pt x="39522" y="0"/>
                  </a:lnTo>
                  <a:lnTo>
                    <a:pt x="0" y="119999"/>
                  </a:lnTo>
                  <a:lnTo>
                    <a:pt x="120000" y="24475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196;p24">
              <a:extLst>
                <a:ext uri="{FF2B5EF4-FFF2-40B4-BE49-F238E27FC236}">
                  <a16:creationId xmlns:a16="http://schemas.microsoft.com/office/drawing/2014/main" id="{36F5DDE5-36F8-0ACF-F025-BFADDFE30EC5}"/>
                </a:ext>
              </a:extLst>
            </p:cNvPr>
            <p:cNvSpPr/>
            <p:nvPr/>
          </p:nvSpPr>
          <p:spPr>
            <a:xfrm>
              <a:off x="-1235075" y="-5207000"/>
              <a:ext cx="12963600" cy="22121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0" y="120000"/>
                  </a:lnTo>
                  <a:lnTo>
                    <a:pt x="120000" y="75677"/>
                  </a:lnTo>
                  <a:lnTo>
                    <a:pt x="120000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197;p24">
              <a:extLst>
                <a:ext uri="{FF2B5EF4-FFF2-40B4-BE49-F238E27FC236}">
                  <a16:creationId xmlns:a16="http://schemas.microsoft.com/office/drawing/2014/main" id="{B1D3EAB9-C8E1-77AF-78BB-253A7F297273}"/>
                </a:ext>
              </a:extLst>
            </p:cNvPr>
            <p:cNvSpPr/>
            <p:nvPr/>
          </p:nvSpPr>
          <p:spPr>
            <a:xfrm>
              <a:off x="-6305550" y="-6897687"/>
              <a:ext cx="7785000" cy="8804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9828" y="0"/>
                  </a:moveTo>
                  <a:lnTo>
                    <a:pt x="120000" y="84493"/>
                  </a:lnTo>
                  <a:lnTo>
                    <a:pt x="21680" y="120000"/>
                  </a:lnTo>
                  <a:lnTo>
                    <a:pt x="0" y="0"/>
                  </a:lnTo>
                  <a:lnTo>
                    <a:pt x="29828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198;p24">
              <a:extLst>
                <a:ext uri="{FF2B5EF4-FFF2-40B4-BE49-F238E27FC236}">
                  <a16:creationId xmlns:a16="http://schemas.microsoft.com/office/drawing/2014/main" id="{4165724C-4FF1-D137-11AB-F1C679D6D586}"/>
                </a:ext>
              </a:extLst>
            </p:cNvPr>
            <p:cNvSpPr/>
            <p:nvPr/>
          </p:nvSpPr>
          <p:spPr>
            <a:xfrm>
              <a:off x="11728450" y="-6897687"/>
              <a:ext cx="6940500" cy="8770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0" y="23131"/>
                  </a:lnTo>
                  <a:lnTo>
                    <a:pt x="118188" y="120000"/>
                  </a:lnTo>
                  <a:lnTo>
                    <a:pt x="120000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199;p24">
              <a:extLst>
                <a:ext uri="{FF2B5EF4-FFF2-40B4-BE49-F238E27FC236}">
                  <a16:creationId xmlns:a16="http://schemas.microsoft.com/office/drawing/2014/main" id="{1F18EF88-8EF7-CC24-AD15-5128EC70C0C5}"/>
                </a:ext>
              </a:extLst>
            </p:cNvPr>
            <p:cNvSpPr/>
            <p:nvPr/>
          </p:nvSpPr>
          <p:spPr>
            <a:xfrm>
              <a:off x="1479550" y="-6897687"/>
              <a:ext cx="5527800" cy="9791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75972"/>
                  </a:moveTo>
                  <a:lnTo>
                    <a:pt x="119999" y="119999"/>
                  </a:lnTo>
                  <a:lnTo>
                    <a:pt x="51211" y="0"/>
                  </a:lnTo>
                  <a:lnTo>
                    <a:pt x="32085" y="0"/>
                  </a:lnTo>
                  <a:lnTo>
                    <a:pt x="0" y="75972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200;p24">
              <a:extLst>
                <a:ext uri="{FF2B5EF4-FFF2-40B4-BE49-F238E27FC236}">
                  <a16:creationId xmlns:a16="http://schemas.microsoft.com/office/drawing/2014/main" id="{1D254B7F-A4C6-AD91-114F-1703B9832982}"/>
                </a:ext>
              </a:extLst>
            </p:cNvPr>
            <p:cNvSpPr/>
            <p:nvPr/>
          </p:nvSpPr>
          <p:spPr>
            <a:xfrm>
              <a:off x="-1373188" y="8743950"/>
              <a:ext cx="13101600" cy="13630199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71642"/>
                  </a:moveTo>
                  <a:lnTo>
                    <a:pt x="120000" y="0"/>
                  </a:lnTo>
                  <a:lnTo>
                    <a:pt x="40000" y="120000"/>
                  </a:lnTo>
                  <a:lnTo>
                    <a:pt x="0" y="71642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201;p24">
              <a:extLst>
                <a:ext uri="{FF2B5EF4-FFF2-40B4-BE49-F238E27FC236}">
                  <a16:creationId xmlns:a16="http://schemas.microsoft.com/office/drawing/2014/main" id="{65CBADDD-6508-A6E2-6AF4-5DFBC1D8FAF3}"/>
                </a:ext>
              </a:extLst>
            </p:cNvPr>
            <p:cNvSpPr/>
            <p:nvPr/>
          </p:nvSpPr>
          <p:spPr>
            <a:xfrm>
              <a:off x="2994025" y="8743950"/>
              <a:ext cx="8734500" cy="22331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73243"/>
                  </a:moveTo>
                  <a:lnTo>
                    <a:pt x="90468" y="119999"/>
                  </a:lnTo>
                  <a:lnTo>
                    <a:pt x="120000" y="0"/>
                  </a:lnTo>
                  <a:lnTo>
                    <a:pt x="0" y="73243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202;p24">
              <a:extLst>
                <a:ext uri="{FF2B5EF4-FFF2-40B4-BE49-F238E27FC236}">
                  <a16:creationId xmlns:a16="http://schemas.microsoft.com/office/drawing/2014/main" id="{E7609E14-99E9-4946-0419-1728ACB3345C}"/>
                </a:ext>
              </a:extLst>
            </p:cNvPr>
            <p:cNvSpPr/>
            <p:nvPr/>
          </p:nvSpPr>
          <p:spPr>
            <a:xfrm>
              <a:off x="11728450" y="1873250"/>
              <a:ext cx="6835800" cy="13103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37120" y="120000"/>
                  </a:lnTo>
                  <a:lnTo>
                    <a:pt x="0" y="62922"/>
                  </a:lnTo>
                  <a:lnTo>
                    <a:pt x="120000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203;p24">
              <a:extLst>
                <a:ext uri="{FF2B5EF4-FFF2-40B4-BE49-F238E27FC236}">
                  <a16:creationId xmlns:a16="http://schemas.microsoft.com/office/drawing/2014/main" id="{8CC8E8F1-AFC7-4BF7-A048-0721EBCA4691}"/>
                </a:ext>
              </a:extLst>
            </p:cNvPr>
            <p:cNvSpPr/>
            <p:nvPr/>
          </p:nvSpPr>
          <p:spPr>
            <a:xfrm>
              <a:off x="3276600" y="-9293225"/>
              <a:ext cx="10882200" cy="2395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38807"/>
                  </a:moveTo>
                  <a:lnTo>
                    <a:pt x="119999" y="0"/>
                  </a:lnTo>
                  <a:lnTo>
                    <a:pt x="104490" y="120000"/>
                  </a:lnTo>
                  <a:lnTo>
                    <a:pt x="46231" y="120000"/>
                  </a:lnTo>
                  <a:lnTo>
                    <a:pt x="0" y="38807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204;p24">
              <a:extLst>
                <a:ext uri="{FF2B5EF4-FFF2-40B4-BE49-F238E27FC236}">
                  <a16:creationId xmlns:a16="http://schemas.microsoft.com/office/drawing/2014/main" id="{A12FA203-02AB-67BA-894C-46F21010068A}"/>
                </a:ext>
              </a:extLst>
            </p:cNvPr>
            <p:cNvSpPr/>
            <p:nvPr/>
          </p:nvSpPr>
          <p:spPr>
            <a:xfrm>
              <a:off x="7469187" y="-6897687"/>
              <a:ext cx="5283300" cy="1690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6742" y="120000"/>
                  </a:moveTo>
                  <a:lnTo>
                    <a:pt x="120000" y="0"/>
                  </a:lnTo>
                  <a:lnTo>
                    <a:pt x="0" y="0"/>
                  </a:lnTo>
                  <a:lnTo>
                    <a:pt x="96742" y="12000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6" name="Google Shape;206;p24">
            <a:extLst>
              <a:ext uri="{FF2B5EF4-FFF2-40B4-BE49-F238E27FC236}">
                <a16:creationId xmlns:a16="http://schemas.microsoft.com/office/drawing/2014/main" id="{0289D158-DF1C-D744-F046-4F2007C17134}"/>
              </a:ext>
            </a:extLst>
          </p:cNvPr>
          <p:cNvSpPr/>
          <p:nvPr/>
        </p:nvSpPr>
        <p:spPr>
          <a:xfrm>
            <a:off x="6079655" y="-21973"/>
            <a:ext cx="3087974" cy="5156040"/>
          </a:xfrm>
          <a:prstGeom prst="rect">
            <a:avLst/>
          </a:prstGeom>
          <a:solidFill>
            <a:srgbClr val="0091EA">
              <a:alpha val="3269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Code 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Python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for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Kruskal’s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algorithm</a:t>
            </a:r>
            <a:endParaRPr sz="3200" b="1" dirty="0">
              <a:solidFill>
                <a:schemeClr val="accent2">
                  <a:lumMod val="60000"/>
                  <a:lumOff val="40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787ECAB8-EE22-52C8-41CF-5C37CBEDB8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147" y="324510"/>
            <a:ext cx="5380003" cy="4463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8908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8"/>
          <p:cNvSpPr/>
          <p:nvPr/>
        </p:nvSpPr>
        <p:spPr>
          <a:xfrm>
            <a:off x="5725650" y="909615"/>
            <a:ext cx="1875600" cy="1852800"/>
          </a:xfrm>
          <a:prstGeom prst="ellipse">
            <a:avLst/>
          </a:prstGeom>
          <a:noFill/>
          <a:ln w="9525" cap="flat" cmpd="sng">
            <a:solidFill>
              <a:srgbClr val="CFD8D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18"/>
          <p:cNvSpPr txBox="1">
            <a:spLocks noGrp="1"/>
          </p:cNvSpPr>
          <p:nvPr>
            <p:ph type="ctrTitle" idx="4294967295"/>
          </p:nvPr>
        </p:nvSpPr>
        <p:spPr>
          <a:xfrm>
            <a:off x="859454" y="1252131"/>
            <a:ext cx="4866053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/>
              <a:t>Discuss</a:t>
            </a:r>
            <a:endParaRPr sz="4000" b="1" dirty="0"/>
          </a:p>
        </p:txBody>
      </p:sp>
      <p:sp>
        <p:nvSpPr>
          <p:cNvPr id="119" name="Google Shape;119;p18"/>
          <p:cNvSpPr txBox="1">
            <a:spLocks noGrp="1"/>
          </p:cNvSpPr>
          <p:nvPr>
            <p:ph type="subTitle" idx="4294967295"/>
          </p:nvPr>
        </p:nvSpPr>
        <p:spPr>
          <a:xfrm>
            <a:off x="1910398" y="3025802"/>
            <a:ext cx="554121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buNone/>
            </a:pPr>
            <a:r>
              <a:rPr lang="en-US" sz="2400" dirty="0"/>
              <a:t>What problems have you encountered that applied the Greedy Algorithm?</a:t>
            </a:r>
            <a:endParaRPr sz="2400" dirty="0"/>
          </a:p>
        </p:txBody>
      </p:sp>
      <p:cxnSp>
        <p:nvCxnSpPr>
          <p:cNvPr id="120" name="Google Shape;120;p18"/>
          <p:cNvCxnSpPr/>
          <p:nvPr/>
        </p:nvCxnSpPr>
        <p:spPr>
          <a:xfrm rot="10800000" flipH="1">
            <a:off x="6805299" y="540952"/>
            <a:ext cx="143700" cy="3771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1" name="Google Shape;121;p18"/>
          <p:cNvCxnSpPr/>
          <p:nvPr/>
        </p:nvCxnSpPr>
        <p:spPr>
          <a:xfrm flipH="1">
            <a:off x="7451750" y="1182125"/>
            <a:ext cx="337200" cy="1311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2" name="Google Shape;122;p18"/>
          <p:cNvCxnSpPr>
            <a:endCxn id="117" idx="6"/>
          </p:cNvCxnSpPr>
          <p:nvPr/>
        </p:nvCxnSpPr>
        <p:spPr>
          <a:xfrm rot="10800000">
            <a:off x="7601250" y="1836015"/>
            <a:ext cx="998100" cy="981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3" name="Google Shape;123;p18"/>
          <p:cNvSpPr/>
          <p:nvPr/>
        </p:nvSpPr>
        <p:spPr>
          <a:xfrm>
            <a:off x="5875408" y="1057537"/>
            <a:ext cx="1576200" cy="1556700"/>
          </a:xfrm>
          <a:prstGeom prst="ellipse">
            <a:avLst/>
          </a:prstGeom>
          <a:noFill/>
          <a:ln w="19050" cap="flat" cmpd="sng">
            <a:solidFill>
              <a:srgbClr val="CFD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18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13" name="Google Shape;762;p48">
            <a:extLst>
              <a:ext uri="{FF2B5EF4-FFF2-40B4-BE49-F238E27FC236}">
                <a16:creationId xmlns:a16="http://schemas.microsoft.com/office/drawing/2014/main" id="{BB4BCB3E-3C85-4505-81F8-06C31AA04F8A}"/>
              </a:ext>
            </a:extLst>
          </p:cNvPr>
          <p:cNvSpPr/>
          <p:nvPr/>
        </p:nvSpPr>
        <p:spPr>
          <a:xfrm>
            <a:off x="6186437" y="1489368"/>
            <a:ext cx="954026" cy="685326"/>
          </a:xfrm>
          <a:custGeom>
            <a:avLst/>
            <a:gdLst/>
            <a:ahLst/>
            <a:cxnLst/>
            <a:rect l="l" t="t" r="r" b="b"/>
            <a:pathLst>
              <a:path w="16173" h="14711" fill="none" extrusionOk="0">
                <a:moveTo>
                  <a:pt x="8087" y="1"/>
                </a:moveTo>
                <a:lnTo>
                  <a:pt x="8087" y="1"/>
                </a:lnTo>
                <a:lnTo>
                  <a:pt x="7672" y="1"/>
                </a:lnTo>
                <a:lnTo>
                  <a:pt x="7258" y="25"/>
                </a:lnTo>
                <a:lnTo>
                  <a:pt x="6844" y="74"/>
                </a:lnTo>
                <a:lnTo>
                  <a:pt x="6455" y="122"/>
                </a:lnTo>
                <a:lnTo>
                  <a:pt x="6065" y="195"/>
                </a:lnTo>
                <a:lnTo>
                  <a:pt x="5675" y="293"/>
                </a:lnTo>
                <a:lnTo>
                  <a:pt x="5310" y="415"/>
                </a:lnTo>
                <a:lnTo>
                  <a:pt x="4945" y="536"/>
                </a:lnTo>
                <a:lnTo>
                  <a:pt x="4579" y="658"/>
                </a:lnTo>
                <a:lnTo>
                  <a:pt x="4238" y="829"/>
                </a:lnTo>
                <a:lnTo>
                  <a:pt x="3897" y="975"/>
                </a:lnTo>
                <a:lnTo>
                  <a:pt x="3557" y="1170"/>
                </a:lnTo>
                <a:lnTo>
                  <a:pt x="3240" y="1364"/>
                </a:lnTo>
                <a:lnTo>
                  <a:pt x="2948" y="1559"/>
                </a:lnTo>
                <a:lnTo>
                  <a:pt x="2655" y="1778"/>
                </a:lnTo>
                <a:lnTo>
                  <a:pt x="2363" y="1998"/>
                </a:lnTo>
                <a:lnTo>
                  <a:pt x="2095" y="2241"/>
                </a:lnTo>
                <a:lnTo>
                  <a:pt x="1852" y="2485"/>
                </a:lnTo>
                <a:lnTo>
                  <a:pt x="1608" y="2753"/>
                </a:lnTo>
                <a:lnTo>
                  <a:pt x="1389" y="3021"/>
                </a:lnTo>
                <a:lnTo>
                  <a:pt x="1170" y="3288"/>
                </a:lnTo>
                <a:lnTo>
                  <a:pt x="975" y="3581"/>
                </a:lnTo>
                <a:lnTo>
                  <a:pt x="804" y="3873"/>
                </a:lnTo>
                <a:lnTo>
                  <a:pt x="634" y="4190"/>
                </a:lnTo>
                <a:lnTo>
                  <a:pt x="488" y="4506"/>
                </a:lnTo>
                <a:lnTo>
                  <a:pt x="366" y="4823"/>
                </a:lnTo>
                <a:lnTo>
                  <a:pt x="244" y="5139"/>
                </a:lnTo>
                <a:lnTo>
                  <a:pt x="171" y="5480"/>
                </a:lnTo>
                <a:lnTo>
                  <a:pt x="98" y="5821"/>
                </a:lnTo>
                <a:lnTo>
                  <a:pt x="49" y="6162"/>
                </a:lnTo>
                <a:lnTo>
                  <a:pt x="1" y="6503"/>
                </a:lnTo>
                <a:lnTo>
                  <a:pt x="1" y="6869"/>
                </a:lnTo>
                <a:lnTo>
                  <a:pt x="1" y="6869"/>
                </a:lnTo>
                <a:lnTo>
                  <a:pt x="1" y="7234"/>
                </a:lnTo>
                <a:lnTo>
                  <a:pt x="49" y="7624"/>
                </a:lnTo>
                <a:lnTo>
                  <a:pt x="98" y="7989"/>
                </a:lnTo>
                <a:lnTo>
                  <a:pt x="196" y="8330"/>
                </a:lnTo>
                <a:lnTo>
                  <a:pt x="293" y="8695"/>
                </a:lnTo>
                <a:lnTo>
                  <a:pt x="415" y="9036"/>
                </a:lnTo>
                <a:lnTo>
                  <a:pt x="561" y="9377"/>
                </a:lnTo>
                <a:lnTo>
                  <a:pt x="731" y="9718"/>
                </a:lnTo>
                <a:lnTo>
                  <a:pt x="902" y="10035"/>
                </a:lnTo>
                <a:lnTo>
                  <a:pt x="1097" y="10327"/>
                </a:lnTo>
                <a:lnTo>
                  <a:pt x="1340" y="10644"/>
                </a:lnTo>
                <a:lnTo>
                  <a:pt x="1559" y="10936"/>
                </a:lnTo>
                <a:lnTo>
                  <a:pt x="1827" y="11204"/>
                </a:lnTo>
                <a:lnTo>
                  <a:pt x="2095" y="11472"/>
                </a:lnTo>
                <a:lnTo>
                  <a:pt x="2387" y="11740"/>
                </a:lnTo>
                <a:lnTo>
                  <a:pt x="2680" y="11983"/>
                </a:lnTo>
                <a:lnTo>
                  <a:pt x="2680" y="11983"/>
                </a:lnTo>
                <a:lnTo>
                  <a:pt x="2485" y="12349"/>
                </a:lnTo>
                <a:lnTo>
                  <a:pt x="2266" y="12714"/>
                </a:lnTo>
                <a:lnTo>
                  <a:pt x="2022" y="13104"/>
                </a:lnTo>
                <a:lnTo>
                  <a:pt x="1706" y="13469"/>
                </a:lnTo>
                <a:lnTo>
                  <a:pt x="1365" y="13834"/>
                </a:lnTo>
                <a:lnTo>
                  <a:pt x="1170" y="14005"/>
                </a:lnTo>
                <a:lnTo>
                  <a:pt x="951" y="14151"/>
                </a:lnTo>
                <a:lnTo>
                  <a:pt x="731" y="14297"/>
                </a:lnTo>
                <a:lnTo>
                  <a:pt x="512" y="14443"/>
                </a:lnTo>
                <a:lnTo>
                  <a:pt x="269" y="14540"/>
                </a:lnTo>
                <a:lnTo>
                  <a:pt x="1" y="14662"/>
                </a:lnTo>
                <a:lnTo>
                  <a:pt x="1" y="14662"/>
                </a:lnTo>
                <a:lnTo>
                  <a:pt x="122" y="14662"/>
                </a:lnTo>
                <a:lnTo>
                  <a:pt x="488" y="14711"/>
                </a:lnTo>
                <a:lnTo>
                  <a:pt x="1024" y="14711"/>
                </a:lnTo>
                <a:lnTo>
                  <a:pt x="1365" y="14711"/>
                </a:lnTo>
                <a:lnTo>
                  <a:pt x="1706" y="14687"/>
                </a:lnTo>
                <a:lnTo>
                  <a:pt x="2095" y="14614"/>
                </a:lnTo>
                <a:lnTo>
                  <a:pt x="2485" y="14540"/>
                </a:lnTo>
                <a:lnTo>
                  <a:pt x="2899" y="14419"/>
                </a:lnTo>
                <a:lnTo>
                  <a:pt x="3313" y="14273"/>
                </a:lnTo>
                <a:lnTo>
                  <a:pt x="3751" y="14078"/>
                </a:lnTo>
                <a:lnTo>
                  <a:pt x="4165" y="13834"/>
                </a:lnTo>
                <a:lnTo>
                  <a:pt x="4579" y="13566"/>
                </a:lnTo>
                <a:lnTo>
                  <a:pt x="4969" y="13201"/>
                </a:lnTo>
                <a:lnTo>
                  <a:pt x="4969" y="13201"/>
                </a:lnTo>
                <a:lnTo>
                  <a:pt x="5334" y="13323"/>
                </a:lnTo>
                <a:lnTo>
                  <a:pt x="5700" y="13444"/>
                </a:lnTo>
                <a:lnTo>
                  <a:pt x="6089" y="13518"/>
                </a:lnTo>
                <a:lnTo>
                  <a:pt x="6479" y="13591"/>
                </a:lnTo>
                <a:lnTo>
                  <a:pt x="6869" y="13664"/>
                </a:lnTo>
                <a:lnTo>
                  <a:pt x="7258" y="13712"/>
                </a:lnTo>
                <a:lnTo>
                  <a:pt x="7672" y="13737"/>
                </a:lnTo>
                <a:lnTo>
                  <a:pt x="8087" y="13737"/>
                </a:lnTo>
                <a:lnTo>
                  <a:pt x="8087" y="13737"/>
                </a:lnTo>
                <a:lnTo>
                  <a:pt x="8501" y="13737"/>
                </a:lnTo>
                <a:lnTo>
                  <a:pt x="8915" y="13712"/>
                </a:lnTo>
                <a:lnTo>
                  <a:pt x="9329" y="13664"/>
                </a:lnTo>
                <a:lnTo>
                  <a:pt x="9718" y="13591"/>
                </a:lnTo>
                <a:lnTo>
                  <a:pt x="10108" y="13518"/>
                </a:lnTo>
                <a:lnTo>
                  <a:pt x="10498" y="13420"/>
                </a:lnTo>
                <a:lnTo>
                  <a:pt x="10863" y="13323"/>
                </a:lnTo>
                <a:lnTo>
                  <a:pt x="11228" y="13201"/>
                </a:lnTo>
                <a:lnTo>
                  <a:pt x="11594" y="13055"/>
                </a:lnTo>
                <a:lnTo>
                  <a:pt x="11935" y="12909"/>
                </a:lnTo>
                <a:lnTo>
                  <a:pt x="12276" y="12738"/>
                </a:lnTo>
                <a:lnTo>
                  <a:pt x="12617" y="12568"/>
                </a:lnTo>
                <a:lnTo>
                  <a:pt x="12933" y="12373"/>
                </a:lnTo>
                <a:lnTo>
                  <a:pt x="13225" y="12178"/>
                </a:lnTo>
                <a:lnTo>
                  <a:pt x="13518" y="11959"/>
                </a:lnTo>
                <a:lnTo>
                  <a:pt x="13810" y="11715"/>
                </a:lnTo>
                <a:lnTo>
                  <a:pt x="14078" y="11496"/>
                </a:lnTo>
                <a:lnTo>
                  <a:pt x="14321" y="11228"/>
                </a:lnTo>
                <a:lnTo>
                  <a:pt x="14565" y="10985"/>
                </a:lnTo>
                <a:lnTo>
                  <a:pt x="14784" y="10717"/>
                </a:lnTo>
                <a:lnTo>
                  <a:pt x="15003" y="10424"/>
                </a:lnTo>
                <a:lnTo>
                  <a:pt x="15198" y="10132"/>
                </a:lnTo>
                <a:lnTo>
                  <a:pt x="15369" y="9840"/>
                </a:lnTo>
                <a:lnTo>
                  <a:pt x="15539" y="9548"/>
                </a:lnTo>
                <a:lnTo>
                  <a:pt x="15685" y="9231"/>
                </a:lnTo>
                <a:lnTo>
                  <a:pt x="15807" y="8914"/>
                </a:lnTo>
                <a:lnTo>
                  <a:pt x="15929" y="8574"/>
                </a:lnTo>
                <a:lnTo>
                  <a:pt x="16002" y="8257"/>
                </a:lnTo>
                <a:lnTo>
                  <a:pt x="16075" y="7916"/>
                </a:lnTo>
                <a:lnTo>
                  <a:pt x="16124" y="7575"/>
                </a:lnTo>
                <a:lnTo>
                  <a:pt x="16172" y="7210"/>
                </a:lnTo>
                <a:lnTo>
                  <a:pt x="16172" y="6869"/>
                </a:lnTo>
                <a:lnTo>
                  <a:pt x="16172" y="6869"/>
                </a:lnTo>
                <a:lnTo>
                  <a:pt x="16172" y="6503"/>
                </a:lnTo>
                <a:lnTo>
                  <a:pt x="16124" y="6162"/>
                </a:lnTo>
                <a:lnTo>
                  <a:pt x="16075" y="5821"/>
                </a:lnTo>
                <a:lnTo>
                  <a:pt x="16002" y="5480"/>
                </a:lnTo>
                <a:lnTo>
                  <a:pt x="15929" y="5139"/>
                </a:lnTo>
                <a:lnTo>
                  <a:pt x="15807" y="4823"/>
                </a:lnTo>
                <a:lnTo>
                  <a:pt x="15685" y="4506"/>
                </a:lnTo>
                <a:lnTo>
                  <a:pt x="15539" y="4190"/>
                </a:lnTo>
                <a:lnTo>
                  <a:pt x="15369" y="3873"/>
                </a:lnTo>
                <a:lnTo>
                  <a:pt x="15198" y="3581"/>
                </a:lnTo>
                <a:lnTo>
                  <a:pt x="15003" y="3288"/>
                </a:lnTo>
                <a:lnTo>
                  <a:pt x="14784" y="3021"/>
                </a:lnTo>
                <a:lnTo>
                  <a:pt x="14565" y="2753"/>
                </a:lnTo>
                <a:lnTo>
                  <a:pt x="14321" y="2485"/>
                </a:lnTo>
                <a:lnTo>
                  <a:pt x="14078" y="2241"/>
                </a:lnTo>
                <a:lnTo>
                  <a:pt x="13810" y="1998"/>
                </a:lnTo>
                <a:lnTo>
                  <a:pt x="13518" y="1778"/>
                </a:lnTo>
                <a:lnTo>
                  <a:pt x="13225" y="1559"/>
                </a:lnTo>
                <a:lnTo>
                  <a:pt x="12933" y="1364"/>
                </a:lnTo>
                <a:lnTo>
                  <a:pt x="12617" y="1170"/>
                </a:lnTo>
                <a:lnTo>
                  <a:pt x="12276" y="975"/>
                </a:lnTo>
                <a:lnTo>
                  <a:pt x="11935" y="829"/>
                </a:lnTo>
                <a:lnTo>
                  <a:pt x="11594" y="658"/>
                </a:lnTo>
                <a:lnTo>
                  <a:pt x="11228" y="536"/>
                </a:lnTo>
                <a:lnTo>
                  <a:pt x="10863" y="415"/>
                </a:lnTo>
                <a:lnTo>
                  <a:pt x="10498" y="293"/>
                </a:lnTo>
                <a:lnTo>
                  <a:pt x="10108" y="195"/>
                </a:lnTo>
                <a:lnTo>
                  <a:pt x="9718" y="122"/>
                </a:lnTo>
                <a:lnTo>
                  <a:pt x="9329" y="74"/>
                </a:lnTo>
                <a:lnTo>
                  <a:pt x="8915" y="25"/>
                </a:lnTo>
                <a:lnTo>
                  <a:pt x="8501" y="1"/>
                </a:lnTo>
                <a:lnTo>
                  <a:pt x="8087" y="1"/>
                </a:lnTo>
                <a:lnTo>
                  <a:pt x="8087" y="1"/>
                </a:lnTo>
                <a:close/>
              </a:path>
            </a:pathLst>
          </a:custGeom>
          <a:noFill/>
          <a:ln w="12175" cap="rnd" cmpd="sng">
            <a:solidFill>
              <a:srgbClr val="0091E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67635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Google Shape;132;p19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45151" y="2413844"/>
                <a:ext cx="3850097" cy="1921669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lnSpc>
                    <a:spcPct val="150000"/>
                  </a:lnSpc>
                  <a:spcBef>
                    <a:spcPts val="600"/>
                  </a:spcBef>
                  <a:spcAft>
                    <a:spcPts val="0"/>
                  </a:spcAft>
                  <a:buNone/>
                </a:pPr>
                <a:r>
                  <a:rPr lang="en-US" b="1">
                    <a:solidFill>
                      <a:schemeClr val="accent3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|E|</a:t>
                </a:r>
                <a14:m>
                  <m:oMath xmlns:m="http://schemas.openxmlformats.org/officeDocument/2006/math">
                    <m:r>
                      <a:rPr lang="en-US" b="1" i="0" smtClean="0">
                        <a:solidFill>
                          <a:schemeClr val="accent3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b="1" smtClean="0">
                        <a:solidFill>
                          <a:schemeClr val="accent3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b="1" i="0" smtClean="0">
                        <a:solidFill>
                          <a:schemeClr val="accent3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b="1" i="1" smtClean="0">
                            <a:solidFill>
                              <a:schemeClr val="accent3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0" smtClean="0">
                            <a:solidFill>
                              <a:schemeClr val="accent3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𝐕</m:t>
                        </m:r>
                      </m:e>
                      <m:sup>
                        <m:r>
                          <a:rPr lang="en-US" b="1" i="0" smtClean="0">
                            <a:solidFill>
                              <a:schemeClr val="accent3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endParaRPr lang="en-US" b="1">
                  <a:solidFill>
                    <a:schemeClr val="accent3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lvl="0" indent="0" algn="ctr">
                  <a:lnSpc>
                    <a:spcPct val="150000"/>
                  </a:lnSpc>
                  <a:buNone/>
                </a:pPr>
                <a:endParaRPr lang="en-US">
                  <a:solidFill>
                    <a:schemeClr val="accent3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lvl="0" indent="0" algn="ctr">
                  <a:lnSpc>
                    <a:spcPct val="150000"/>
                  </a:lnSpc>
                  <a:buNone/>
                </a:pPr>
                <a:r>
                  <a:rPr lang="en-US">
                    <a:solidFill>
                      <a:schemeClr val="accent3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O(|E|log|V|).</a:t>
                </a:r>
              </a:p>
              <a:p>
                <a:pPr marL="0" lvl="0" indent="0" algn="ctr">
                  <a:lnSpc>
                    <a:spcPct val="150000"/>
                  </a:lnSpc>
                  <a:buNone/>
                </a:pPr>
                <a:endParaRPr lang="en-US">
                  <a:solidFill>
                    <a:schemeClr val="accent3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2" name="Google Shape;132;p19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45151" y="2413844"/>
                <a:ext cx="3850097" cy="192166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3" name="Google Shape;133;p19"/>
          <p:cNvSpPr txBox="1">
            <a:spLocks noGrp="1"/>
          </p:cNvSpPr>
          <p:nvPr>
            <p:ph type="title"/>
          </p:nvPr>
        </p:nvSpPr>
        <p:spPr>
          <a:xfrm>
            <a:off x="533714" y="410331"/>
            <a:ext cx="8297889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/>
              <a:t>Time complexity of Kruskal’s algorithm.</a:t>
            </a:r>
            <a:endParaRPr sz="2800" b="1" dirty="0"/>
          </a:p>
        </p:txBody>
      </p:sp>
      <p:sp>
        <p:nvSpPr>
          <p:cNvPr id="135" name="Google Shape;135;p19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50</a:t>
            </a:fld>
            <a:endParaRPr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BD75DD13-FA56-8167-B26E-4FCE655185EA}"/>
              </a:ext>
            </a:extLst>
          </p:cNvPr>
          <p:cNvCxnSpPr>
            <a:cxnSpLocks/>
          </p:cNvCxnSpPr>
          <p:nvPr/>
        </p:nvCxnSpPr>
        <p:spPr>
          <a:xfrm>
            <a:off x="557759" y="1025710"/>
            <a:ext cx="6877362" cy="0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Google Shape;132;p19">
                <a:extLst>
                  <a:ext uri="{FF2B5EF4-FFF2-40B4-BE49-F238E27FC236}">
                    <a16:creationId xmlns:a16="http://schemas.microsoft.com/office/drawing/2014/main" id="{5729B28B-83A0-10B5-DDE7-17745A6FCED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95248" y="2343779"/>
                <a:ext cx="3850097" cy="232886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55600" algn="l" rtl="0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chemeClr val="accent4"/>
                  </a:buClr>
                  <a:buSzPts val="2000"/>
                  <a:buFont typeface="Source Sans Pro"/>
                  <a:buChar char="◎"/>
                  <a:defRPr sz="2000" b="0" i="0" u="none" strike="noStrike" cap="none">
                    <a:solidFill>
                      <a:schemeClr val="dk1"/>
                    </a:solidFill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  <a:lvl2pPr marL="914400" marR="0" lvl="1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4"/>
                  </a:buClr>
                  <a:buSzPts val="2000"/>
                  <a:buFont typeface="Source Sans Pro"/>
                  <a:buChar char="○"/>
                  <a:defRPr sz="2000" b="0" i="0" u="none" strike="noStrike" cap="none">
                    <a:solidFill>
                      <a:schemeClr val="dk1"/>
                    </a:solidFill>
                    <a:latin typeface="Source Sans Pro"/>
                    <a:ea typeface="Source Sans Pro"/>
                    <a:cs typeface="Source Sans Pro"/>
                    <a:sym typeface="Source Sans Pro"/>
                  </a:defRPr>
                </a:lvl2pPr>
                <a:lvl3pPr marL="1371600" marR="0" lvl="2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4"/>
                  </a:buClr>
                  <a:buSzPts val="2000"/>
                  <a:buFont typeface="Source Sans Pro"/>
                  <a:buChar char="◉"/>
                  <a:defRPr sz="2000" b="0" i="0" u="none" strike="noStrike" cap="none">
                    <a:solidFill>
                      <a:schemeClr val="dk1"/>
                    </a:solidFill>
                    <a:latin typeface="Source Sans Pro"/>
                    <a:ea typeface="Source Sans Pro"/>
                    <a:cs typeface="Source Sans Pro"/>
                    <a:sym typeface="Source Sans Pro"/>
                  </a:defRPr>
                </a:lvl3pPr>
                <a:lvl4pPr marL="1828800" marR="0" lvl="3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Source Sans Pro"/>
                  <a:buChar char="●"/>
                  <a:defRPr sz="2000" b="0" i="0" u="none" strike="noStrike" cap="none">
                    <a:solidFill>
                      <a:schemeClr val="dk1"/>
                    </a:solidFill>
                    <a:latin typeface="Source Sans Pro"/>
                    <a:ea typeface="Source Sans Pro"/>
                    <a:cs typeface="Source Sans Pro"/>
                    <a:sym typeface="Source Sans Pro"/>
                  </a:defRPr>
                </a:lvl4pPr>
                <a:lvl5pPr marL="2286000" marR="0" lvl="4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Source Sans Pro"/>
                  <a:buChar char="○"/>
                  <a:defRPr sz="2000" b="0" i="0" u="none" strike="noStrike" cap="none">
                    <a:solidFill>
                      <a:schemeClr val="dk1"/>
                    </a:solidFill>
                    <a:latin typeface="Source Sans Pro"/>
                    <a:ea typeface="Source Sans Pro"/>
                    <a:cs typeface="Source Sans Pro"/>
                    <a:sym typeface="Source Sans Pro"/>
                  </a:defRPr>
                </a:lvl5pPr>
                <a:lvl6pPr marL="2743200" marR="0" lvl="5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Source Sans Pro"/>
                  <a:buChar char="■"/>
                  <a:defRPr sz="2000" b="0" i="0" u="none" strike="noStrike" cap="none">
                    <a:solidFill>
                      <a:schemeClr val="dk1"/>
                    </a:solidFill>
                    <a:latin typeface="Source Sans Pro"/>
                    <a:ea typeface="Source Sans Pro"/>
                    <a:cs typeface="Source Sans Pro"/>
                    <a:sym typeface="Source Sans Pro"/>
                  </a:defRPr>
                </a:lvl6pPr>
                <a:lvl7pPr marL="3200400" marR="0" lvl="6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Source Sans Pro"/>
                  <a:buChar char="●"/>
                  <a:defRPr sz="2000" b="0" i="0" u="none" strike="noStrike" cap="none">
                    <a:solidFill>
                      <a:schemeClr val="dk1"/>
                    </a:solidFill>
                    <a:latin typeface="Source Sans Pro"/>
                    <a:ea typeface="Source Sans Pro"/>
                    <a:cs typeface="Source Sans Pro"/>
                    <a:sym typeface="Source Sans Pro"/>
                  </a:defRPr>
                </a:lvl7pPr>
                <a:lvl8pPr marL="3657600" marR="0" lvl="7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Source Sans Pro"/>
                  <a:buChar char="○"/>
                  <a:defRPr sz="2000" b="0" i="0" u="none" strike="noStrike" cap="none">
                    <a:solidFill>
                      <a:schemeClr val="dk1"/>
                    </a:solidFill>
                    <a:latin typeface="Source Sans Pro"/>
                    <a:ea typeface="Source Sans Pro"/>
                    <a:cs typeface="Source Sans Pro"/>
                    <a:sym typeface="Source Sans Pro"/>
                  </a:defRPr>
                </a:lvl8pPr>
                <a:lvl9pPr marL="4114800" marR="0" lvl="8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Source Sans Pro"/>
                  <a:buChar char="■"/>
                  <a:defRPr sz="2000" b="0" i="0" u="none" strike="noStrike" cap="none">
                    <a:solidFill>
                      <a:schemeClr val="dk1"/>
                    </a:solidFill>
                    <a:latin typeface="Source Sans Pro"/>
                    <a:ea typeface="Source Sans Pro"/>
                    <a:cs typeface="Source Sans Pro"/>
                    <a:sym typeface="Source Sans Pro"/>
                  </a:defRPr>
                </a:lvl9pPr>
              </a:lstStyle>
              <a:p>
                <a:pPr marL="0" indent="0" algn="ctr">
                  <a:lnSpc>
                    <a:spcPct val="150000"/>
                  </a:lnSpc>
                  <a:buFont typeface="Source Sans Pro"/>
                  <a:buNone/>
                </a:pPr>
                <a:r>
                  <a:rPr lang="en-US" b="1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  &lt;&lt;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solidFill>
                              <a:schemeClr val="tx1">
                                <a:lumMod val="90000"/>
                                <a:lumOff val="1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solidFill>
                              <a:schemeClr val="tx1">
                                <a:lumMod val="90000"/>
                                <a:lumOff val="1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𝑽</m:t>
                        </m:r>
                      </m:e>
                      <m:sup>
                        <m:r>
                          <a:rPr lang="en-US" b="1" i="1" smtClean="0">
                            <a:solidFill>
                              <a:schemeClr val="tx1">
                                <a:lumMod val="90000"/>
                                <a:lumOff val="1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𝟐</m:t>
                        </m:r>
                      </m:sup>
                    </m:sSup>
                  </m:oMath>
                </a14:m>
                <a:endParaRPr lang="en-US" b="1">
                  <a:solidFill>
                    <a:schemeClr val="tx1">
                      <a:lumMod val="90000"/>
                      <a:lumOff val="1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 algn="ctr">
                  <a:lnSpc>
                    <a:spcPct val="150000"/>
                  </a:lnSpc>
                  <a:buFont typeface="Source Sans Pro"/>
                  <a:buNone/>
                </a:pPr>
                <a:endParaRPr lang="en-US">
                  <a:solidFill>
                    <a:schemeClr val="accent3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 algn="ctr">
                  <a:lnSpc>
                    <a:spcPct val="150000"/>
                  </a:lnSpc>
                  <a:buFont typeface="Source Sans Pro"/>
                  <a:buNone/>
                </a:pPr>
                <a:r>
                  <a:rPr lang="en-US">
                    <a:solidFill>
                      <a:schemeClr val="accent3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O(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0" i="0" smtClean="0">
                        <a:solidFill>
                          <a:schemeClr val="accent3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|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chemeClr val="accent3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E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chemeClr val="accent3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|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chemeClr val="accent3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log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chemeClr val="accent3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en-US" smtClean="0">
                        <a:solidFill>
                          <a:schemeClr val="accent3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|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chemeClr val="accent3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E</m:t>
                    </m:r>
                    <m:r>
                      <m:rPr>
                        <m:nor/>
                      </m:rPr>
                      <a:rPr lang="en-US" smtClean="0">
                        <a:solidFill>
                          <a:schemeClr val="accent3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|)</m:t>
                    </m:r>
                  </m:oMath>
                </a14:m>
                <a:r>
                  <a:rPr lang="en-US">
                    <a:solidFill>
                      <a:schemeClr val="accent3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).</a:t>
                </a:r>
              </a:p>
              <a:p>
                <a:pPr marL="0" indent="0" algn="ctr">
                  <a:lnSpc>
                    <a:spcPct val="150000"/>
                  </a:lnSpc>
                  <a:buFont typeface="Source Sans Pro"/>
                  <a:buNone/>
                </a:pPr>
                <a:endParaRPr lang="en-US">
                  <a:solidFill>
                    <a:schemeClr val="accent3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Google Shape;132;p19">
                <a:extLst>
                  <a:ext uri="{FF2B5EF4-FFF2-40B4-BE49-F238E27FC236}">
                    <a16:creationId xmlns:a16="http://schemas.microsoft.com/office/drawing/2014/main" id="{5729B28B-83A0-10B5-DDE7-17745A6FCE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5248" y="2343779"/>
                <a:ext cx="3850097" cy="232886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7392C4F-7B08-3BAE-B7FE-3A6A091D4518}"/>
              </a:ext>
            </a:extLst>
          </p:cNvPr>
          <p:cNvCxnSpPr>
            <a:cxnSpLocks/>
          </p:cNvCxnSpPr>
          <p:nvPr/>
        </p:nvCxnSpPr>
        <p:spPr>
          <a:xfrm>
            <a:off x="4526244" y="2571750"/>
            <a:ext cx="0" cy="1867695"/>
          </a:xfrm>
          <a:prstGeom prst="line">
            <a:avLst/>
          </a:prstGeom>
          <a:ln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B08452D-3808-A86E-7DFC-7D17D25C2EDC}"/>
              </a:ext>
            </a:extLst>
          </p:cNvPr>
          <p:cNvSpPr txBox="1"/>
          <p:nvPr/>
        </p:nvSpPr>
        <p:spPr>
          <a:xfrm>
            <a:off x="857250" y="1308837"/>
            <a:ext cx="375295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lnSpc>
                <a:spcPct val="150000"/>
              </a:lnSpc>
              <a:buFont typeface="Source Sans Pro"/>
              <a:buNone/>
            </a:pPr>
            <a:r>
              <a:rPr lang="en-US" sz="200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 is the set of vertices in the graph</a:t>
            </a:r>
          </a:p>
          <a:p>
            <a:pPr marL="0" indent="0">
              <a:lnSpc>
                <a:spcPct val="150000"/>
              </a:lnSpc>
              <a:buFont typeface="Source Sans Pro"/>
              <a:buNone/>
            </a:pPr>
            <a:r>
              <a:rPr lang="en-US" sz="200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 is the set of edges in the graph</a:t>
            </a:r>
          </a:p>
          <a:p>
            <a:endParaRPr lang="en-US" sz="2000">
              <a:solidFill>
                <a:schemeClr val="accent3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629738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8"/>
          <p:cNvSpPr/>
          <p:nvPr/>
        </p:nvSpPr>
        <p:spPr>
          <a:xfrm>
            <a:off x="5725650" y="909615"/>
            <a:ext cx="1875600" cy="1852800"/>
          </a:xfrm>
          <a:prstGeom prst="ellipse">
            <a:avLst/>
          </a:prstGeom>
          <a:noFill/>
          <a:ln w="9525" cap="flat" cmpd="sng">
            <a:solidFill>
              <a:srgbClr val="CFD8D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18"/>
          <p:cNvSpPr txBox="1">
            <a:spLocks noGrp="1"/>
          </p:cNvSpPr>
          <p:nvPr>
            <p:ph type="ctrTitle" idx="4294967295"/>
          </p:nvPr>
        </p:nvSpPr>
        <p:spPr>
          <a:xfrm>
            <a:off x="859454" y="1252131"/>
            <a:ext cx="4866053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/>
              <a:t>Discuss</a:t>
            </a:r>
            <a:endParaRPr sz="4000" b="1" dirty="0"/>
          </a:p>
        </p:txBody>
      </p:sp>
      <p:sp>
        <p:nvSpPr>
          <p:cNvPr id="119" name="Google Shape;119;p18"/>
          <p:cNvSpPr txBox="1">
            <a:spLocks noGrp="1"/>
          </p:cNvSpPr>
          <p:nvPr>
            <p:ph type="subTitle" idx="4294967295"/>
          </p:nvPr>
        </p:nvSpPr>
        <p:spPr>
          <a:xfrm>
            <a:off x="1730086" y="2910337"/>
            <a:ext cx="5871164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buNone/>
            </a:pPr>
            <a:r>
              <a:rPr lang="en-US" sz="2400" dirty="0"/>
              <a:t>The application of the greedy algorithm in </a:t>
            </a:r>
            <a:r>
              <a:rPr lang="en-US" sz="2400" dirty="0" err="1"/>
              <a:t>cypersecurity</a:t>
            </a:r>
            <a:endParaRPr sz="2400" dirty="0"/>
          </a:p>
        </p:txBody>
      </p:sp>
      <p:cxnSp>
        <p:nvCxnSpPr>
          <p:cNvPr id="120" name="Google Shape;120;p18"/>
          <p:cNvCxnSpPr/>
          <p:nvPr/>
        </p:nvCxnSpPr>
        <p:spPr>
          <a:xfrm rot="10800000" flipH="1">
            <a:off x="6805299" y="540952"/>
            <a:ext cx="143700" cy="3771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1" name="Google Shape;121;p18"/>
          <p:cNvCxnSpPr/>
          <p:nvPr/>
        </p:nvCxnSpPr>
        <p:spPr>
          <a:xfrm flipH="1">
            <a:off x="7451750" y="1182125"/>
            <a:ext cx="337200" cy="1311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2" name="Google Shape;122;p18"/>
          <p:cNvCxnSpPr>
            <a:endCxn id="117" idx="6"/>
          </p:cNvCxnSpPr>
          <p:nvPr/>
        </p:nvCxnSpPr>
        <p:spPr>
          <a:xfrm rot="10800000">
            <a:off x="7601250" y="1836015"/>
            <a:ext cx="998100" cy="981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3" name="Google Shape;123;p18"/>
          <p:cNvSpPr/>
          <p:nvPr/>
        </p:nvSpPr>
        <p:spPr>
          <a:xfrm>
            <a:off x="5875408" y="1057537"/>
            <a:ext cx="1576200" cy="1556700"/>
          </a:xfrm>
          <a:prstGeom prst="ellipse">
            <a:avLst/>
          </a:prstGeom>
          <a:noFill/>
          <a:ln w="19050" cap="flat" cmpd="sng">
            <a:solidFill>
              <a:srgbClr val="CFD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18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51</a:t>
            </a:fld>
            <a:endParaRPr/>
          </a:p>
        </p:txBody>
      </p:sp>
      <p:sp>
        <p:nvSpPr>
          <p:cNvPr id="13" name="Google Shape;762;p48">
            <a:extLst>
              <a:ext uri="{FF2B5EF4-FFF2-40B4-BE49-F238E27FC236}">
                <a16:creationId xmlns:a16="http://schemas.microsoft.com/office/drawing/2014/main" id="{BB4BCB3E-3C85-4505-81F8-06C31AA04F8A}"/>
              </a:ext>
            </a:extLst>
          </p:cNvPr>
          <p:cNvSpPr/>
          <p:nvPr/>
        </p:nvSpPr>
        <p:spPr>
          <a:xfrm>
            <a:off x="6186437" y="1489368"/>
            <a:ext cx="954026" cy="685326"/>
          </a:xfrm>
          <a:custGeom>
            <a:avLst/>
            <a:gdLst/>
            <a:ahLst/>
            <a:cxnLst/>
            <a:rect l="l" t="t" r="r" b="b"/>
            <a:pathLst>
              <a:path w="16173" h="14711" fill="none" extrusionOk="0">
                <a:moveTo>
                  <a:pt x="8087" y="1"/>
                </a:moveTo>
                <a:lnTo>
                  <a:pt x="8087" y="1"/>
                </a:lnTo>
                <a:lnTo>
                  <a:pt x="7672" y="1"/>
                </a:lnTo>
                <a:lnTo>
                  <a:pt x="7258" y="25"/>
                </a:lnTo>
                <a:lnTo>
                  <a:pt x="6844" y="74"/>
                </a:lnTo>
                <a:lnTo>
                  <a:pt x="6455" y="122"/>
                </a:lnTo>
                <a:lnTo>
                  <a:pt x="6065" y="195"/>
                </a:lnTo>
                <a:lnTo>
                  <a:pt x="5675" y="293"/>
                </a:lnTo>
                <a:lnTo>
                  <a:pt x="5310" y="415"/>
                </a:lnTo>
                <a:lnTo>
                  <a:pt x="4945" y="536"/>
                </a:lnTo>
                <a:lnTo>
                  <a:pt x="4579" y="658"/>
                </a:lnTo>
                <a:lnTo>
                  <a:pt x="4238" y="829"/>
                </a:lnTo>
                <a:lnTo>
                  <a:pt x="3897" y="975"/>
                </a:lnTo>
                <a:lnTo>
                  <a:pt x="3557" y="1170"/>
                </a:lnTo>
                <a:lnTo>
                  <a:pt x="3240" y="1364"/>
                </a:lnTo>
                <a:lnTo>
                  <a:pt x="2948" y="1559"/>
                </a:lnTo>
                <a:lnTo>
                  <a:pt x="2655" y="1778"/>
                </a:lnTo>
                <a:lnTo>
                  <a:pt x="2363" y="1998"/>
                </a:lnTo>
                <a:lnTo>
                  <a:pt x="2095" y="2241"/>
                </a:lnTo>
                <a:lnTo>
                  <a:pt x="1852" y="2485"/>
                </a:lnTo>
                <a:lnTo>
                  <a:pt x="1608" y="2753"/>
                </a:lnTo>
                <a:lnTo>
                  <a:pt x="1389" y="3021"/>
                </a:lnTo>
                <a:lnTo>
                  <a:pt x="1170" y="3288"/>
                </a:lnTo>
                <a:lnTo>
                  <a:pt x="975" y="3581"/>
                </a:lnTo>
                <a:lnTo>
                  <a:pt x="804" y="3873"/>
                </a:lnTo>
                <a:lnTo>
                  <a:pt x="634" y="4190"/>
                </a:lnTo>
                <a:lnTo>
                  <a:pt x="488" y="4506"/>
                </a:lnTo>
                <a:lnTo>
                  <a:pt x="366" y="4823"/>
                </a:lnTo>
                <a:lnTo>
                  <a:pt x="244" y="5139"/>
                </a:lnTo>
                <a:lnTo>
                  <a:pt x="171" y="5480"/>
                </a:lnTo>
                <a:lnTo>
                  <a:pt x="98" y="5821"/>
                </a:lnTo>
                <a:lnTo>
                  <a:pt x="49" y="6162"/>
                </a:lnTo>
                <a:lnTo>
                  <a:pt x="1" y="6503"/>
                </a:lnTo>
                <a:lnTo>
                  <a:pt x="1" y="6869"/>
                </a:lnTo>
                <a:lnTo>
                  <a:pt x="1" y="6869"/>
                </a:lnTo>
                <a:lnTo>
                  <a:pt x="1" y="7234"/>
                </a:lnTo>
                <a:lnTo>
                  <a:pt x="49" y="7624"/>
                </a:lnTo>
                <a:lnTo>
                  <a:pt x="98" y="7989"/>
                </a:lnTo>
                <a:lnTo>
                  <a:pt x="196" y="8330"/>
                </a:lnTo>
                <a:lnTo>
                  <a:pt x="293" y="8695"/>
                </a:lnTo>
                <a:lnTo>
                  <a:pt x="415" y="9036"/>
                </a:lnTo>
                <a:lnTo>
                  <a:pt x="561" y="9377"/>
                </a:lnTo>
                <a:lnTo>
                  <a:pt x="731" y="9718"/>
                </a:lnTo>
                <a:lnTo>
                  <a:pt x="902" y="10035"/>
                </a:lnTo>
                <a:lnTo>
                  <a:pt x="1097" y="10327"/>
                </a:lnTo>
                <a:lnTo>
                  <a:pt x="1340" y="10644"/>
                </a:lnTo>
                <a:lnTo>
                  <a:pt x="1559" y="10936"/>
                </a:lnTo>
                <a:lnTo>
                  <a:pt x="1827" y="11204"/>
                </a:lnTo>
                <a:lnTo>
                  <a:pt x="2095" y="11472"/>
                </a:lnTo>
                <a:lnTo>
                  <a:pt x="2387" y="11740"/>
                </a:lnTo>
                <a:lnTo>
                  <a:pt x="2680" y="11983"/>
                </a:lnTo>
                <a:lnTo>
                  <a:pt x="2680" y="11983"/>
                </a:lnTo>
                <a:lnTo>
                  <a:pt x="2485" y="12349"/>
                </a:lnTo>
                <a:lnTo>
                  <a:pt x="2266" y="12714"/>
                </a:lnTo>
                <a:lnTo>
                  <a:pt x="2022" y="13104"/>
                </a:lnTo>
                <a:lnTo>
                  <a:pt x="1706" y="13469"/>
                </a:lnTo>
                <a:lnTo>
                  <a:pt x="1365" y="13834"/>
                </a:lnTo>
                <a:lnTo>
                  <a:pt x="1170" y="14005"/>
                </a:lnTo>
                <a:lnTo>
                  <a:pt x="951" y="14151"/>
                </a:lnTo>
                <a:lnTo>
                  <a:pt x="731" y="14297"/>
                </a:lnTo>
                <a:lnTo>
                  <a:pt x="512" y="14443"/>
                </a:lnTo>
                <a:lnTo>
                  <a:pt x="269" y="14540"/>
                </a:lnTo>
                <a:lnTo>
                  <a:pt x="1" y="14662"/>
                </a:lnTo>
                <a:lnTo>
                  <a:pt x="1" y="14662"/>
                </a:lnTo>
                <a:lnTo>
                  <a:pt x="122" y="14662"/>
                </a:lnTo>
                <a:lnTo>
                  <a:pt x="488" y="14711"/>
                </a:lnTo>
                <a:lnTo>
                  <a:pt x="1024" y="14711"/>
                </a:lnTo>
                <a:lnTo>
                  <a:pt x="1365" y="14711"/>
                </a:lnTo>
                <a:lnTo>
                  <a:pt x="1706" y="14687"/>
                </a:lnTo>
                <a:lnTo>
                  <a:pt x="2095" y="14614"/>
                </a:lnTo>
                <a:lnTo>
                  <a:pt x="2485" y="14540"/>
                </a:lnTo>
                <a:lnTo>
                  <a:pt x="2899" y="14419"/>
                </a:lnTo>
                <a:lnTo>
                  <a:pt x="3313" y="14273"/>
                </a:lnTo>
                <a:lnTo>
                  <a:pt x="3751" y="14078"/>
                </a:lnTo>
                <a:lnTo>
                  <a:pt x="4165" y="13834"/>
                </a:lnTo>
                <a:lnTo>
                  <a:pt x="4579" y="13566"/>
                </a:lnTo>
                <a:lnTo>
                  <a:pt x="4969" y="13201"/>
                </a:lnTo>
                <a:lnTo>
                  <a:pt x="4969" y="13201"/>
                </a:lnTo>
                <a:lnTo>
                  <a:pt x="5334" y="13323"/>
                </a:lnTo>
                <a:lnTo>
                  <a:pt x="5700" y="13444"/>
                </a:lnTo>
                <a:lnTo>
                  <a:pt x="6089" y="13518"/>
                </a:lnTo>
                <a:lnTo>
                  <a:pt x="6479" y="13591"/>
                </a:lnTo>
                <a:lnTo>
                  <a:pt x="6869" y="13664"/>
                </a:lnTo>
                <a:lnTo>
                  <a:pt x="7258" y="13712"/>
                </a:lnTo>
                <a:lnTo>
                  <a:pt x="7672" y="13737"/>
                </a:lnTo>
                <a:lnTo>
                  <a:pt x="8087" y="13737"/>
                </a:lnTo>
                <a:lnTo>
                  <a:pt x="8087" y="13737"/>
                </a:lnTo>
                <a:lnTo>
                  <a:pt x="8501" y="13737"/>
                </a:lnTo>
                <a:lnTo>
                  <a:pt x="8915" y="13712"/>
                </a:lnTo>
                <a:lnTo>
                  <a:pt x="9329" y="13664"/>
                </a:lnTo>
                <a:lnTo>
                  <a:pt x="9718" y="13591"/>
                </a:lnTo>
                <a:lnTo>
                  <a:pt x="10108" y="13518"/>
                </a:lnTo>
                <a:lnTo>
                  <a:pt x="10498" y="13420"/>
                </a:lnTo>
                <a:lnTo>
                  <a:pt x="10863" y="13323"/>
                </a:lnTo>
                <a:lnTo>
                  <a:pt x="11228" y="13201"/>
                </a:lnTo>
                <a:lnTo>
                  <a:pt x="11594" y="13055"/>
                </a:lnTo>
                <a:lnTo>
                  <a:pt x="11935" y="12909"/>
                </a:lnTo>
                <a:lnTo>
                  <a:pt x="12276" y="12738"/>
                </a:lnTo>
                <a:lnTo>
                  <a:pt x="12617" y="12568"/>
                </a:lnTo>
                <a:lnTo>
                  <a:pt x="12933" y="12373"/>
                </a:lnTo>
                <a:lnTo>
                  <a:pt x="13225" y="12178"/>
                </a:lnTo>
                <a:lnTo>
                  <a:pt x="13518" y="11959"/>
                </a:lnTo>
                <a:lnTo>
                  <a:pt x="13810" y="11715"/>
                </a:lnTo>
                <a:lnTo>
                  <a:pt x="14078" y="11496"/>
                </a:lnTo>
                <a:lnTo>
                  <a:pt x="14321" y="11228"/>
                </a:lnTo>
                <a:lnTo>
                  <a:pt x="14565" y="10985"/>
                </a:lnTo>
                <a:lnTo>
                  <a:pt x="14784" y="10717"/>
                </a:lnTo>
                <a:lnTo>
                  <a:pt x="15003" y="10424"/>
                </a:lnTo>
                <a:lnTo>
                  <a:pt x="15198" y="10132"/>
                </a:lnTo>
                <a:lnTo>
                  <a:pt x="15369" y="9840"/>
                </a:lnTo>
                <a:lnTo>
                  <a:pt x="15539" y="9548"/>
                </a:lnTo>
                <a:lnTo>
                  <a:pt x="15685" y="9231"/>
                </a:lnTo>
                <a:lnTo>
                  <a:pt x="15807" y="8914"/>
                </a:lnTo>
                <a:lnTo>
                  <a:pt x="15929" y="8574"/>
                </a:lnTo>
                <a:lnTo>
                  <a:pt x="16002" y="8257"/>
                </a:lnTo>
                <a:lnTo>
                  <a:pt x="16075" y="7916"/>
                </a:lnTo>
                <a:lnTo>
                  <a:pt x="16124" y="7575"/>
                </a:lnTo>
                <a:lnTo>
                  <a:pt x="16172" y="7210"/>
                </a:lnTo>
                <a:lnTo>
                  <a:pt x="16172" y="6869"/>
                </a:lnTo>
                <a:lnTo>
                  <a:pt x="16172" y="6869"/>
                </a:lnTo>
                <a:lnTo>
                  <a:pt x="16172" y="6503"/>
                </a:lnTo>
                <a:lnTo>
                  <a:pt x="16124" y="6162"/>
                </a:lnTo>
                <a:lnTo>
                  <a:pt x="16075" y="5821"/>
                </a:lnTo>
                <a:lnTo>
                  <a:pt x="16002" y="5480"/>
                </a:lnTo>
                <a:lnTo>
                  <a:pt x="15929" y="5139"/>
                </a:lnTo>
                <a:lnTo>
                  <a:pt x="15807" y="4823"/>
                </a:lnTo>
                <a:lnTo>
                  <a:pt x="15685" y="4506"/>
                </a:lnTo>
                <a:lnTo>
                  <a:pt x="15539" y="4190"/>
                </a:lnTo>
                <a:lnTo>
                  <a:pt x="15369" y="3873"/>
                </a:lnTo>
                <a:lnTo>
                  <a:pt x="15198" y="3581"/>
                </a:lnTo>
                <a:lnTo>
                  <a:pt x="15003" y="3288"/>
                </a:lnTo>
                <a:lnTo>
                  <a:pt x="14784" y="3021"/>
                </a:lnTo>
                <a:lnTo>
                  <a:pt x="14565" y="2753"/>
                </a:lnTo>
                <a:lnTo>
                  <a:pt x="14321" y="2485"/>
                </a:lnTo>
                <a:lnTo>
                  <a:pt x="14078" y="2241"/>
                </a:lnTo>
                <a:lnTo>
                  <a:pt x="13810" y="1998"/>
                </a:lnTo>
                <a:lnTo>
                  <a:pt x="13518" y="1778"/>
                </a:lnTo>
                <a:lnTo>
                  <a:pt x="13225" y="1559"/>
                </a:lnTo>
                <a:lnTo>
                  <a:pt x="12933" y="1364"/>
                </a:lnTo>
                <a:lnTo>
                  <a:pt x="12617" y="1170"/>
                </a:lnTo>
                <a:lnTo>
                  <a:pt x="12276" y="975"/>
                </a:lnTo>
                <a:lnTo>
                  <a:pt x="11935" y="829"/>
                </a:lnTo>
                <a:lnTo>
                  <a:pt x="11594" y="658"/>
                </a:lnTo>
                <a:lnTo>
                  <a:pt x="11228" y="536"/>
                </a:lnTo>
                <a:lnTo>
                  <a:pt x="10863" y="415"/>
                </a:lnTo>
                <a:lnTo>
                  <a:pt x="10498" y="293"/>
                </a:lnTo>
                <a:lnTo>
                  <a:pt x="10108" y="195"/>
                </a:lnTo>
                <a:lnTo>
                  <a:pt x="9718" y="122"/>
                </a:lnTo>
                <a:lnTo>
                  <a:pt x="9329" y="74"/>
                </a:lnTo>
                <a:lnTo>
                  <a:pt x="8915" y="25"/>
                </a:lnTo>
                <a:lnTo>
                  <a:pt x="8501" y="1"/>
                </a:lnTo>
                <a:lnTo>
                  <a:pt x="8087" y="1"/>
                </a:lnTo>
                <a:lnTo>
                  <a:pt x="8087" y="1"/>
                </a:lnTo>
                <a:close/>
              </a:path>
            </a:pathLst>
          </a:custGeom>
          <a:noFill/>
          <a:ln w="12175" cap="rnd" cmpd="sng">
            <a:solidFill>
              <a:srgbClr val="0091E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2232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1"/>
          <p:cNvSpPr/>
          <p:nvPr/>
        </p:nvSpPr>
        <p:spPr>
          <a:xfrm>
            <a:off x="5513922" y="1576268"/>
            <a:ext cx="2769987" cy="2856900"/>
          </a:xfrm>
          <a:prstGeom prst="ellipse">
            <a:avLst/>
          </a:prstGeom>
          <a:noFill/>
          <a:ln w="9525" cap="flat" cmpd="sng">
            <a:solidFill>
              <a:srgbClr val="CFD8D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21"/>
          <p:cNvSpPr txBox="1">
            <a:spLocks noGrp="1"/>
          </p:cNvSpPr>
          <p:nvPr>
            <p:ph type="title"/>
          </p:nvPr>
        </p:nvSpPr>
        <p:spPr>
          <a:xfrm>
            <a:off x="482477" y="151406"/>
            <a:ext cx="7047654" cy="113622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/>
              <a:t>Data security in the cloud environment</a:t>
            </a:r>
            <a:endParaRPr sz="2800" b="1" dirty="0"/>
          </a:p>
        </p:txBody>
      </p:sp>
      <p:cxnSp>
        <p:nvCxnSpPr>
          <p:cNvPr id="153" name="Google Shape;153;p21"/>
          <p:cNvCxnSpPr/>
          <p:nvPr/>
        </p:nvCxnSpPr>
        <p:spPr>
          <a:xfrm rot="10800000" flipH="1">
            <a:off x="7587670" y="382841"/>
            <a:ext cx="638700" cy="14196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4" name="Google Shape;154;p21"/>
          <p:cNvCxnSpPr/>
          <p:nvPr/>
        </p:nvCxnSpPr>
        <p:spPr>
          <a:xfrm rot="10800000" flipH="1">
            <a:off x="7989244" y="1463613"/>
            <a:ext cx="1377600" cy="5709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5" name="Google Shape;155;p21"/>
          <p:cNvCxnSpPr/>
          <p:nvPr/>
        </p:nvCxnSpPr>
        <p:spPr>
          <a:xfrm rot="10800000" flipH="1">
            <a:off x="7863258" y="1117643"/>
            <a:ext cx="716400" cy="8061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6" name="Google Shape;156;p21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52</a:t>
            </a:fld>
            <a:endParaRPr/>
          </a:p>
        </p:txBody>
      </p:sp>
      <p:sp>
        <p:nvSpPr>
          <p:cNvPr id="6" name="Google Shape;151;p21">
            <a:extLst>
              <a:ext uri="{FF2B5EF4-FFF2-40B4-BE49-F238E27FC236}">
                <a16:creationId xmlns:a16="http://schemas.microsoft.com/office/drawing/2014/main" id="{8C05237C-7C6E-59F7-CBB2-FB7DF2BE33E2}"/>
              </a:ext>
            </a:extLst>
          </p:cNvPr>
          <p:cNvSpPr txBox="1">
            <a:spLocks/>
          </p:cNvSpPr>
          <p:nvPr/>
        </p:nvSpPr>
        <p:spPr>
          <a:xfrm>
            <a:off x="1308243" y="2488129"/>
            <a:ext cx="4137364" cy="13677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◎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○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◉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●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○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■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●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○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■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>
              <a:buFont typeface="Source Sans Pro"/>
              <a:buNone/>
            </a:pP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is the Data security?</a:t>
            </a:r>
          </a:p>
        </p:txBody>
      </p:sp>
      <p:pic>
        <p:nvPicPr>
          <p:cNvPr id="1026" name="Picture 2" descr="Data security - Free security icons">
            <a:extLst>
              <a:ext uri="{FF2B5EF4-FFF2-40B4-BE49-F238E27FC236}">
                <a16:creationId xmlns:a16="http://schemas.microsoft.com/office/drawing/2014/main" id="{CB06A922-78BD-93A1-1F76-ED7CF9DF7C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1692" y="1930544"/>
            <a:ext cx="1925328" cy="1925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13624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1"/>
          <p:cNvSpPr txBox="1">
            <a:spLocks noGrp="1"/>
          </p:cNvSpPr>
          <p:nvPr>
            <p:ph type="title"/>
          </p:nvPr>
        </p:nvSpPr>
        <p:spPr>
          <a:xfrm>
            <a:off x="461853" y="235831"/>
            <a:ext cx="6454588" cy="65299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/>
              <a:t>Methodology</a:t>
            </a:r>
            <a:endParaRPr sz="2800" b="1" dirty="0"/>
          </a:p>
        </p:txBody>
      </p:sp>
      <p:cxnSp>
        <p:nvCxnSpPr>
          <p:cNvPr id="153" name="Google Shape;153;p21"/>
          <p:cNvCxnSpPr/>
          <p:nvPr/>
        </p:nvCxnSpPr>
        <p:spPr>
          <a:xfrm rot="10800000" flipH="1">
            <a:off x="7587670" y="382841"/>
            <a:ext cx="638700" cy="14196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4" name="Google Shape;154;p21"/>
          <p:cNvCxnSpPr/>
          <p:nvPr/>
        </p:nvCxnSpPr>
        <p:spPr>
          <a:xfrm rot="10800000" flipH="1">
            <a:off x="7989244" y="1463613"/>
            <a:ext cx="1377600" cy="5709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5" name="Google Shape;155;p21"/>
          <p:cNvCxnSpPr/>
          <p:nvPr/>
        </p:nvCxnSpPr>
        <p:spPr>
          <a:xfrm rot="10800000" flipH="1">
            <a:off x="7863258" y="1117643"/>
            <a:ext cx="716400" cy="8061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6" name="Google Shape;156;p21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53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69879F-9BC8-1B85-635B-151BFFB17D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0709" y="864194"/>
            <a:ext cx="3559351" cy="4130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3256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1"/>
          <p:cNvSpPr/>
          <p:nvPr/>
        </p:nvSpPr>
        <p:spPr>
          <a:xfrm>
            <a:off x="5513922" y="1576268"/>
            <a:ext cx="2769987" cy="2856900"/>
          </a:xfrm>
          <a:prstGeom prst="ellipse">
            <a:avLst/>
          </a:prstGeom>
          <a:noFill/>
          <a:ln w="9525" cap="flat" cmpd="sng">
            <a:solidFill>
              <a:srgbClr val="CFD8D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21"/>
          <p:cNvSpPr txBox="1">
            <a:spLocks noGrp="1"/>
          </p:cNvSpPr>
          <p:nvPr>
            <p:ph type="title"/>
          </p:nvPr>
        </p:nvSpPr>
        <p:spPr>
          <a:xfrm>
            <a:off x="482477" y="151406"/>
            <a:ext cx="7047654" cy="113622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/>
              <a:t>Huffman’s Coding</a:t>
            </a:r>
            <a:endParaRPr sz="2800" b="1" dirty="0"/>
          </a:p>
        </p:txBody>
      </p:sp>
      <p:cxnSp>
        <p:nvCxnSpPr>
          <p:cNvPr id="153" name="Google Shape;153;p21"/>
          <p:cNvCxnSpPr/>
          <p:nvPr/>
        </p:nvCxnSpPr>
        <p:spPr>
          <a:xfrm rot="10800000" flipH="1">
            <a:off x="7587670" y="382841"/>
            <a:ext cx="638700" cy="14196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4" name="Google Shape;154;p21"/>
          <p:cNvCxnSpPr/>
          <p:nvPr/>
        </p:nvCxnSpPr>
        <p:spPr>
          <a:xfrm rot="10800000" flipH="1">
            <a:off x="7989244" y="1463613"/>
            <a:ext cx="1377600" cy="5709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5" name="Google Shape;155;p21"/>
          <p:cNvCxnSpPr/>
          <p:nvPr/>
        </p:nvCxnSpPr>
        <p:spPr>
          <a:xfrm rot="10800000" flipH="1">
            <a:off x="7863258" y="1117643"/>
            <a:ext cx="716400" cy="8061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6" name="Google Shape;156;p21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54</a:t>
            </a:fld>
            <a:endParaRPr/>
          </a:p>
        </p:txBody>
      </p:sp>
      <p:sp>
        <p:nvSpPr>
          <p:cNvPr id="6" name="Google Shape;151;p21">
            <a:extLst>
              <a:ext uri="{FF2B5EF4-FFF2-40B4-BE49-F238E27FC236}">
                <a16:creationId xmlns:a16="http://schemas.microsoft.com/office/drawing/2014/main" id="{8C05237C-7C6E-59F7-CBB2-FB7DF2BE33E2}"/>
              </a:ext>
            </a:extLst>
          </p:cNvPr>
          <p:cNvSpPr txBox="1">
            <a:spLocks/>
          </p:cNvSpPr>
          <p:nvPr/>
        </p:nvSpPr>
        <p:spPr>
          <a:xfrm>
            <a:off x="1080809" y="2488129"/>
            <a:ext cx="4137364" cy="13677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◎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○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◉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●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○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■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●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○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■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>
              <a:buFont typeface="Source Sans Pro"/>
              <a:buNone/>
            </a:pP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is the Huffman’s Coding?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C89C23-5A6A-DCA9-480D-1194302D7E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5950" y="1936434"/>
            <a:ext cx="1757545" cy="2118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7105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9"/>
          <p:cNvSpPr txBox="1">
            <a:spLocks noGrp="1"/>
          </p:cNvSpPr>
          <p:nvPr>
            <p:ph type="title"/>
          </p:nvPr>
        </p:nvSpPr>
        <p:spPr>
          <a:xfrm>
            <a:off x="533714" y="410331"/>
            <a:ext cx="8297889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/>
              <a:t>Huffman’s Coding</a:t>
            </a:r>
            <a:endParaRPr sz="2800" b="1" dirty="0"/>
          </a:p>
        </p:txBody>
      </p:sp>
      <p:sp>
        <p:nvSpPr>
          <p:cNvPr id="135" name="Google Shape;135;p19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55</a:t>
            </a:fld>
            <a:endParaRPr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BD75DD13-FA56-8167-B26E-4FCE655185EA}"/>
              </a:ext>
            </a:extLst>
          </p:cNvPr>
          <p:cNvCxnSpPr>
            <a:cxnSpLocks/>
          </p:cNvCxnSpPr>
          <p:nvPr/>
        </p:nvCxnSpPr>
        <p:spPr>
          <a:xfrm>
            <a:off x="557759" y="1025710"/>
            <a:ext cx="6877362" cy="0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3B5F058-A664-029D-575A-DBB069D34A05}"/>
              </a:ext>
            </a:extLst>
          </p:cNvPr>
          <p:cNvSpPr txBox="1"/>
          <p:nvPr/>
        </p:nvSpPr>
        <p:spPr>
          <a:xfrm>
            <a:off x="557759" y="1420713"/>
            <a:ext cx="8139353" cy="24992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2000" b="1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Step 1: </a:t>
            </a:r>
            <a:r>
              <a:rPr lang="en-US" sz="20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Calculate symbol frequencies.</a:t>
            </a:r>
          </a:p>
          <a:p>
            <a:pPr algn="l"/>
            <a:r>
              <a:rPr lang="en-US" sz="2000" b="1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Step 2: </a:t>
            </a:r>
            <a:r>
              <a:rPr lang="en-US" sz="20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Create a binary tree using the frequencies. Combine two nodes with the lowest frequencies to create a new internal node</a:t>
            </a:r>
          </a:p>
          <a:p>
            <a:pPr algn="l">
              <a:lnSpc>
                <a:spcPct val="150000"/>
              </a:lnSpc>
            </a:pPr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Step 3: </a:t>
            </a:r>
            <a:r>
              <a:rPr lang="en-US" sz="20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Assign binary codes to each symbol based on the tree structure.</a:t>
            </a:r>
          </a:p>
          <a:p>
            <a:pPr algn="l">
              <a:lnSpc>
                <a:spcPct val="150000"/>
              </a:lnSpc>
            </a:pPr>
            <a:r>
              <a:rPr lang="en-US" sz="2000" b="1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Step 4: </a:t>
            </a:r>
            <a:r>
              <a:rPr lang="en-US" sz="20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Replace each symbol with its binary code.</a:t>
            </a:r>
          </a:p>
          <a:p>
            <a:pPr algn="l">
              <a:lnSpc>
                <a:spcPct val="150000"/>
              </a:lnSpc>
            </a:pPr>
            <a:r>
              <a:rPr lang="en-US" sz="2000" b="1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Step 5: </a:t>
            </a:r>
            <a:r>
              <a:rPr lang="en-US" sz="20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compressed data stream is made up of the binary codes.</a:t>
            </a:r>
          </a:p>
        </p:txBody>
      </p:sp>
    </p:spTree>
    <p:extLst>
      <p:ext uri="{BB962C8B-B14F-4D97-AF65-F5344CB8AC3E}">
        <p14:creationId xmlns:p14="http://schemas.microsoft.com/office/powerpoint/2010/main" val="157675131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9"/>
          <p:cNvSpPr txBox="1">
            <a:spLocks noGrp="1"/>
          </p:cNvSpPr>
          <p:nvPr>
            <p:ph type="title"/>
          </p:nvPr>
        </p:nvSpPr>
        <p:spPr>
          <a:xfrm>
            <a:off x="533714" y="410331"/>
            <a:ext cx="8297889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/>
              <a:t>Huffman’s Coding</a:t>
            </a:r>
            <a:endParaRPr sz="2800" b="1" dirty="0"/>
          </a:p>
        </p:txBody>
      </p:sp>
      <p:sp>
        <p:nvSpPr>
          <p:cNvPr id="135" name="Google Shape;135;p19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56</a:t>
            </a:fld>
            <a:endParaRPr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BD75DD13-FA56-8167-B26E-4FCE655185EA}"/>
              </a:ext>
            </a:extLst>
          </p:cNvPr>
          <p:cNvCxnSpPr>
            <a:cxnSpLocks/>
          </p:cNvCxnSpPr>
          <p:nvPr/>
        </p:nvCxnSpPr>
        <p:spPr>
          <a:xfrm>
            <a:off x="557759" y="1025710"/>
            <a:ext cx="6877362" cy="0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3B5F058-A664-029D-575A-DBB069D34A05}"/>
              </a:ext>
            </a:extLst>
          </p:cNvPr>
          <p:cNvSpPr txBox="1"/>
          <p:nvPr/>
        </p:nvSpPr>
        <p:spPr>
          <a:xfrm>
            <a:off x="557759" y="1728310"/>
            <a:ext cx="8139353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000" b="1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Step 1: 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20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et a source vertex distance as 0, and all other vertices as unvisited with a distance of infinity.</a:t>
            </a:r>
          </a:p>
          <a:p>
            <a:pPr algn="l"/>
            <a:r>
              <a:rPr lang="en-US" sz="2000" b="1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Step 2: </a:t>
            </a:r>
            <a:r>
              <a:rPr lang="en-US" sz="20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Pick the unvisited vertex </a:t>
            </a:r>
            <a:r>
              <a:rPr lang="en-US" sz="2000" b="1" i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 </a:t>
            </a:r>
            <a:r>
              <a:rPr lang="en-US" sz="20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with the smallest distance and visit it.</a:t>
            </a:r>
          </a:p>
          <a:p>
            <a:pPr algn="l"/>
            <a:r>
              <a:rPr lang="en-US" sz="2000" b="1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Step 3: 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sz="20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 current vertex </a:t>
            </a:r>
            <a:r>
              <a:rPr lang="en-US" sz="2000" b="1" i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0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distances of its with </a:t>
            </a:r>
            <a:r>
              <a:rPr lang="en-US" sz="2000" b="1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min(d(</a:t>
            </a:r>
            <a:r>
              <a:rPr lang="en-US" sz="2000" b="1" i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sz="2000" b="1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 + W(</a:t>
            </a:r>
            <a:r>
              <a:rPr lang="en-US" sz="2000" b="1" i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C, x</a:t>
            </a:r>
            <a:r>
              <a:rPr lang="en-US" sz="2000" b="1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), d(</a:t>
            </a:r>
            <a:r>
              <a:rPr lang="en-US" sz="2000" b="1" i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000" b="1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)).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89B23B-8A42-6CB0-281E-257F2A5C2587}"/>
              </a:ext>
            </a:extLst>
          </p:cNvPr>
          <p:cNvSpPr txBox="1"/>
          <p:nvPr/>
        </p:nvSpPr>
        <p:spPr>
          <a:xfrm>
            <a:off x="557759" y="3313185"/>
            <a:ext cx="788382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0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Repeat steps 2 and 3 until all vertices are visited, or the target vertex is reached (if specified).</a:t>
            </a:r>
          </a:p>
        </p:txBody>
      </p:sp>
    </p:spTree>
    <p:extLst>
      <p:ext uri="{BB962C8B-B14F-4D97-AF65-F5344CB8AC3E}">
        <p14:creationId xmlns:p14="http://schemas.microsoft.com/office/powerpoint/2010/main" val="90241303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649153" y="306319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l"/>
            <a:r>
              <a:rPr lang="en-US" sz="2800" b="1" dirty="0">
                <a:solidFill>
                  <a:srgbClr val="0091EA"/>
                </a:solidFill>
                <a:latin typeface="Roboto" panose="020B0604020202020204" pitchFamily="2" charset="0"/>
              </a:rPr>
              <a:t>Example of Huffman</a:t>
            </a:r>
            <a:r>
              <a:rPr lang="en-US" sz="2800" b="1" dirty="0"/>
              <a:t>’s Coding</a:t>
            </a:r>
            <a:r>
              <a:rPr lang="en-US" sz="2800" b="1" dirty="0">
                <a:solidFill>
                  <a:srgbClr val="0091EA"/>
                </a:solidFill>
                <a:latin typeface="Roboto" panose="020B0604020202020204" pitchFamily="2" charset="0"/>
              </a:rPr>
              <a:t>.</a:t>
            </a:r>
            <a:endParaRPr lang="en-US" sz="2800" b="1" i="0" dirty="0">
              <a:solidFill>
                <a:srgbClr val="0091EA"/>
              </a:solidFill>
              <a:effectLst/>
              <a:latin typeface="Roboto" panose="020B0604020202020204" pitchFamily="2" charset="0"/>
            </a:endParaRPr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57</a:t>
            </a:fld>
            <a:endParaRPr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25EAE27-7978-4C76-A612-35C08DFCC665}"/>
              </a:ext>
            </a:extLst>
          </p:cNvPr>
          <p:cNvCxnSpPr>
            <a:cxnSpLocks/>
          </p:cNvCxnSpPr>
          <p:nvPr/>
        </p:nvCxnSpPr>
        <p:spPr>
          <a:xfrm>
            <a:off x="551718" y="927486"/>
            <a:ext cx="6761398" cy="0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B8C2F82D-90EE-515E-DA40-ABE497EFA6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622" y="1855152"/>
            <a:ext cx="6766019" cy="1433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7652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649153" y="306319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l"/>
            <a:r>
              <a:rPr lang="en-US" sz="2800" b="1" dirty="0">
                <a:solidFill>
                  <a:srgbClr val="0091EA"/>
                </a:solidFill>
                <a:latin typeface="Roboto" panose="020B0604020202020204" pitchFamily="2" charset="0"/>
              </a:rPr>
              <a:t>Example of Huffman</a:t>
            </a:r>
            <a:r>
              <a:rPr lang="en-US" sz="2800" b="1" dirty="0"/>
              <a:t>’s Coding</a:t>
            </a:r>
            <a:r>
              <a:rPr lang="en-US" sz="2800" b="1" dirty="0">
                <a:solidFill>
                  <a:srgbClr val="0091EA"/>
                </a:solidFill>
                <a:latin typeface="Roboto" panose="020B0604020202020204" pitchFamily="2" charset="0"/>
              </a:rPr>
              <a:t>.</a:t>
            </a:r>
            <a:endParaRPr lang="en-US" sz="2800" b="1" i="0" dirty="0">
              <a:solidFill>
                <a:srgbClr val="0091EA"/>
              </a:solidFill>
              <a:effectLst/>
              <a:latin typeface="Roboto" panose="020B0604020202020204" pitchFamily="2" charset="0"/>
            </a:endParaRPr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58</a:t>
            </a:fld>
            <a:endParaRPr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25EAE27-7978-4C76-A612-35C08DFCC665}"/>
              </a:ext>
            </a:extLst>
          </p:cNvPr>
          <p:cNvCxnSpPr>
            <a:cxnSpLocks/>
          </p:cNvCxnSpPr>
          <p:nvPr/>
        </p:nvCxnSpPr>
        <p:spPr>
          <a:xfrm>
            <a:off x="551718" y="927486"/>
            <a:ext cx="6761398" cy="0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DEE0FA1D-00E1-672F-8C4D-972071F4F1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788" y="1341013"/>
            <a:ext cx="2781541" cy="24614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00AA6F0-A32F-1337-6C3E-8A47341059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0126" y="1334749"/>
            <a:ext cx="2977945" cy="3168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8865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649153" y="306319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l"/>
            <a:r>
              <a:rPr lang="en-US" sz="2800" b="1" dirty="0">
                <a:solidFill>
                  <a:srgbClr val="0091EA"/>
                </a:solidFill>
                <a:latin typeface="Roboto" panose="020B0604020202020204" pitchFamily="2" charset="0"/>
              </a:rPr>
              <a:t>Example of Huffman</a:t>
            </a:r>
            <a:r>
              <a:rPr lang="en-US" sz="2800" b="1" dirty="0"/>
              <a:t>’s Coding</a:t>
            </a:r>
            <a:r>
              <a:rPr lang="en-US" sz="2800" b="1" dirty="0">
                <a:solidFill>
                  <a:srgbClr val="0091EA"/>
                </a:solidFill>
                <a:latin typeface="Roboto" panose="020B0604020202020204" pitchFamily="2" charset="0"/>
              </a:rPr>
              <a:t>.</a:t>
            </a:r>
            <a:endParaRPr lang="en-US" sz="2800" b="1" i="0" dirty="0">
              <a:solidFill>
                <a:srgbClr val="0091EA"/>
              </a:solidFill>
              <a:effectLst/>
              <a:latin typeface="Roboto" panose="020B0604020202020204" pitchFamily="2" charset="0"/>
            </a:endParaRPr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59</a:t>
            </a:fld>
            <a:endParaRPr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25EAE27-7978-4C76-A612-35C08DFCC665}"/>
              </a:ext>
            </a:extLst>
          </p:cNvPr>
          <p:cNvCxnSpPr>
            <a:cxnSpLocks/>
          </p:cNvCxnSpPr>
          <p:nvPr/>
        </p:nvCxnSpPr>
        <p:spPr>
          <a:xfrm>
            <a:off x="551718" y="927486"/>
            <a:ext cx="6761398" cy="0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DEE0FA1D-00E1-672F-8C4D-972071F4F1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788" y="1341013"/>
            <a:ext cx="2781541" cy="24614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00AA6F0-A32F-1337-6C3E-8A47341059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0126" y="1334749"/>
            <a:ext cx="2977945" cy="3168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7516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>
            <a:spLocks noGrp="1"/>
          </p:cNvSpPr>
          <p:nvPr>
            <p:ph type="ctrTitle"/>
          </p:nvPr>
        </p:nvSpPr>
        <p:spPr>
          <a:xfrm>
            <a:off x="1546025" y="1754794"/>
            <a:ext cx="6024356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chemeClr val="accent4"/>
                </a:solidFill>
              </a:rPr>
              <a:t>2.</a:t>
            </a:r>
            <a:endParaRPr sz="6000" dirty="0">
              <a:solidFill>
                <a:schemeClr val="accent4"/>
              </a:solidFill>
            </a:endParaRPr>
          </a:p>
          <a:p>
            <a:pPr fontAlgn="base"/>
            <a:r>
              <a:rPr lang="en-US" dirty="0"/>
              <a:t>Working Mechanism</a:t>
            </a:r>
          </a:p>
        </p:txBody>
      </p:sp>
      <p:sp>
        <p:nvSpPr>
          <p:cNvPr id="98" name="Google Shape;98;p15"/>
          <p:cNvSpPr txBox="1">
            <a:spLocks noGrp="1"/>
          </p:cNvSpPr>
          <p:nvPr>
            <p:ph type="subTitle" idx="1"/>
          </p:nvPr>
        </p:nvSpPr>
        <p:spPr>
          <a:xfrm>
            <a:off x="1546025" y="3011511"/>
            <a:ext cx="6740282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fontAlgn="base"/>
            <a:r>
              <a:rPr lang="en-US" b="1" dirty="0"/>
              <a:t>Basic structure and Complexity</a:t>
            </a:r>
          </a:p>
        </p:txBody>
      </p:sp>
      <p:sp>
        <p:nvSpPr>
          <p:cNvPr id="99" name="Google Shape;99;p15"/>
          <p:cNvSpPr txBox="1">
            <a:spLocks noGrp="1"/>
          </p:cNvSpPr>
          <p:nvPr>
            <p:ph type="sldNum" idx="4294967295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048034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649153" y="306319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l"/>
            <a:r>
              <a:rPr lang="en-US" sz="2800" b="1" dirty="0">
                <a:solidFill>
                  <a:srgbClr val="0091EA"/>
                </a:solidFill>
                <a:latin typeface="Roboto" panose="020B0604020202020204" pitchFamily="2" charset="0"/>
              </a:rPr>
              <a:t>Example of Huffman</a:t>
            </a:r>
            <a:r>
              <a:rPr lang="en-US" sz="2800" b="1" dirty="0"/>
              <a:t>’s Coding</a:t>
            </a:r>
            <a:r>
              <a:rPr lang="en-US" sz="2800" b="1" dirty="0">
                <a:solidFill>
                  <a:srgbClr val="0091EA"/>
                </a:solidFill>
                <a:latin typeface="Roboto" panose="020B0604020202020204" pitchFamily="2" charset="0"/>
              </a:rPr>
              <a:t>.</a:t>
            </a:r>
            <a:endParaRPr lang="en-US" sz="2800" b="1" i="0" dirty="0">
              <a:solidFill>
                <a:srgbClr val="0091EA"/>
              </a:solidFill>
              <a:effectLst/>
              <a:latin typeface="Roboto" panose="020B0604020202020204" pitchFamily="2" charset="0"/>
            </a:endParaRPr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60</a:t>
            </a:fld>
            <a:endParaRPr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25EAE27-7978-4C76-A612-35C08DFCC665}"/>
              </a:ext>
            </a:extLst>
          </p:cNvPr>
          <p:cNvCxnSpPr>
            <a:cxnSpLocks/>
          </p:cNvCxnSpPr>
          <p:nvPr/>
        </p:nvCxnSpPr>
        <p:spPr>
          <a:xfrm>
            <a:off x="551718" y="927486"/>
            <a:ext cx="6761398" cy="0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1BAB6ACB-ACDE-60A8-6FDA-A7E8B221D888}"/>
              </a:ext>
            </a:extLst>
          </p:cNvPr>
          <p:cNvSpPr txBox="1"/>
          <p:nvPr/>
        </p:nvSpPr>
        <p:spPr>
          <a:xfrm>
            <a:off x="733214" y="3267077"/>
            <a:ext cx="788382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 text: ‘DAD’ is encoded ‘011101’</a:t>
            </a:r>
          </a:p>
          <a:p>
            <a:pPr algn="l"/>
            <a:r>
              <a:rPr lang="en-US" sz="20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And code: ‘1001101101011101’ is decoded ‘BAD_DAD’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CF6F1E-0716-9B0E-9A67-B6588C337A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214" y="1109728"/>
            <a:ext cx="6025095" cy="1763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4218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36"/>
          <p:cNvSpPr txBox="1">
            <a:spLocks noGrp="1"/>
          </p:cNvSpPr>
          <p:nvPr>
            <p:ph type="ctrTitle" idx="4294967295"/>
          </p:nvPr>
        </p:nvSpPr>
        <p:spPr>
          <a:xfrm>
            <a:off x="2995863" y="1492819"/>
            <a:ext cx="3281183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 dirty="0"/>
              <a:t>Thanks!</a:t>
            </a:r>
            <a:endParaRPr sz="6000" b="1" dirty="0"/>
          </a:p>
        </p:txBody>
      </p:sp>
      <p:sp>
        <p:nvSpPr>
          <p:cNvPr id="404" name="Google Shape;404;p36"/>
          <p:cNvSpPr txBox="1">
            <a:spLocks noGrp="1"/>
          </p:cNvSpPr>
          <p:nvPr>
            <p:ph type="subTitle" idx="4294967295"/>
          </p:nvPr>
        </p:nvSpPr>
        <p:spPr>
          <a:xfrm>
            <a:off x="2995863" y="2616190"/>
            <a:ext cx="3432438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 b="1" dirty="0"/>
              <a:t>Any questions?</a:t>
            </a:r>
            <a:endParaRPr sz="3600" b="1" dirty="0"/>
          </a:p>
        </p:txBody>
      </p:sp>
      <p:sp>
        <p:nvSpPr>
          <p:cNvPr id="406" name="Google Shape;406;p36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61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fontAlgn="base"/>
            <a:r>
              <a:rPr lang="en-US" sz="2800" b="1" dirty="0"/>
              <a:t>Return the money</a:t>
            </a:r>
          </a:p>
        </p:txBody>
      </p:sp>
      <p:sp>
        <p:nvSpPr>
          <p:cNvPr id="111" name="Google Shape;111;p17"/>
          <p:cNvSpPr txBox="1">
            <a:spLocks noGrp="1"/>
          </p:cNvSpPr>
          <p:nvPr>
            <p:ph type="body" idx="1"/>
          </p:nvPr>
        </p:nvSpPr>
        <p:spPr>
          <a:xfrm>
            <a:off x="786150" y="1261700"/>
            <a:ext cx="7571700" cy="35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lvl="0" indent="0">
              <a:buNone/>
            </a:pPr>
            <a:r>
              <a:rPr lang="en-US" dirty="0"/>
              <a:t>Return a given amount of money using the </a:t>
            </a:r>
            <a:r>
              <a:rPr lang="en-US" b="1" dirty="0"/>
              <a:t>least</a:t>
            </a:r>
            <a:r>
              <a:rPr lang="en-US" dirty="0"/>
              <a:t> possible number of bills</a:t>
            </a:r>
          </a:p>
          <a:p>
            <a:pPr lvl="0"/>
            <a:r>
              <a:rPr lang="en-US" dirty="0"/>
              <a:t>Amount of money: 26 000 VND</a:t>
            </a:r>
          </a:p>
          <a:p>
            <a:pPr lvl="0"/>
            <a:r>
              <a:rPr lang="en-US" dirty="0"/>
              <a:t>Possible number of bills:   10 000 VND</a:t>
            </a:r>
          </a:p>
          <a:p>
            <a:pPr marL="76200" lvl="0" indent="0">
              <a:buNone/>
            </a:pPr>
            <a:r>
              <a:rPr lang="en-US" dirty="0"/>
              <a:t>				  5 000 VND</a:t>
            </a:r>
          </a:p>
          <a:p>
            <a:pPr marL="76200" lvl="0" indent="0">
              <a:buNone/>
            </a:pPr>
            <a:r>
              <a:rPr lang="en-US" dirty="0"/>
              <a:t>				  2 000 VND</a:t>
            </a:r>
          </a:p>
          <a:p>
            <a:pPr marL="76200" lvl="0" indent="0">
              <a:buNone/>
            </a:pPr>
            <a:r>
              <a:rPr lang="en-US" dirty="0"/>
              <a:t>				  1 000 VND</a:t>
            </a:r>
            <a:endParaRPr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A17D5566-DAD3-F5FA-830C-9E20492DD368}"/>
              </a:ext>
            </a:extLst>
          </p:cNvPr>
          <p:cNvCxnSpPr>
            <a:cxnSpLocks/>
          </p:cNvCxnSpPr>
          <p:nvPr/>
        </p:nvCxnSpPr>
        <p:spPr>
          <a:xfrm>
            <a:off x="586770" y="981315"/>
            <a:ext cx="6761398" cy="0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49982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0"/>
          <p:cNvSpPr txBox="1">
            <a:spLocks noGrp="1"/>
          </p:cNvSpPr>
          <p:nvPr>
            <p:ph type="title"/>
          </p:nvPr>
        </p:nvSpPr>
        <p:spPr>
          <a:xfrm>
            <a:off x="738023" y="796258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26 000 </a:t>
            </a:r>
            <a:r>
              <a:rPr lang="en-US" dirty="0"/>
              <a:t>VND</a:t>
            </a:r>
            <a:endParaRPr dirty="0"/>
          </a:p>
        </p:txBody>
      </p:sp>
      <p:sp>
        <p:nvSpPr>
          <p:cNvPr id="141" name="Google Shape;141;p20"/>
          <p:cNvSpPr txBox="1">
            <a:spLocks noGrp="1"/>
          </p:cNvSpPr>
          <p:nvPr>
            <p:ph type="body" idx="1"/>
          </p:nvPr>
        </p:nvSpPr>
        <p:spPr>
          <a:xfrm>
            <a:off x="786150" y="1788485"/>
            <a:ext cx="1794017" cy="10539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b="1" dirty="0"/>
              <a:t>10 000 VND</a:t>
            </a:r>
            <a:endParaRPr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2</a:t>
            </a:r>
            <a:endParaRPr dirty="0"/>
          </a:p>
        </p:txBody>
      </p:sp>
      <p:sp>
        <p:nvSpPr>
          <p:cNvPr id="144" name="Google Shape;144;p20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11" name="Google Shape;141;p20">
            <a:extLst>
              <a:ext uri="{FF2B5EF4-FFF2-40B4-BE49-F238E27FC236}">
                <a16:creationId xmlns:a16="http://schemas.microsoft.com/office/drawing/2014/main" id="{AEEA8327-2308-4916-AB4F-2560709A7AD8}"/>
              </a:ext>
            </a:extLst>
          </p:cNvPr>
          <p:cNvSpPr txBox="1">
            <a:spLocks/>
          </p:cNvSpPr>
          <p:nvPr/>
        </p:nvSpPr>
        <p:spPr>
          <a:xfrm>
            <a:off x="2580167" y="1788485"/>
            <a:ext cx="1794017" cy="1053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Source Sans Pro"/>
              <a:buChar char="◎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Source Sans Pro"/>
              <a:buChar char="◉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>
              <a:buFont typeface="Source Sans Pro"/>
              <a:buNone/>
            </a:pPr>
            <a:r>
              <a:rPr lang="en-US" b="1" dirty="0"/>
              <a:t>5 000 VND</a:t>
            </a:r>
          </a:p>
          <a:p>
            <a:pPr marL="0" indent="0">
              <a:buFont typeface="Source Sans Pro"/>
              <a:buNone/>
            </a:pPr>
            <a:r>
              <a:rPr lang="en-US" dirty="0"/>
              <a:t>1</a:t>
            </a:r>
          </a:p>
        </p:txBody>
      </p:sp>
      <p:sp>
        <p:nvSpPr>
          <p:cNvPr id="12" name="Google Shape;141;p20">
            <a:extLst>
              <a:ext uri="{FF2B5EF4-FFF2-40B4-BE49-F238E27FC236}">
                <a16:creationId xmlns:a16="http://schemas.microsoft.com/office/drawing/2014/main" id="{FA40E87B-032E-4AE3-B763-04708E6C5535}"/>
              </a:ext>
            </a:extLst>
          </p:cNvPr>
          <p:cNvSpPr txBox="1">
            <a:spLocks/>
          </p:cNvSpPr>
          <p:nvPr/>
        </p:nvSpPr>
        <p:spPr>
          <a:xfrm>
            <a:off x="4374184" y="1788485"/>
            <a:ext cx="1794017" cy="1053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Source Sans Pro"/>
              <a:buChar char="◎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Source Sans Pro"/>
              <a:buChar char="◉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>
              <a:buFont typeface="Source Sans Pro"/>
              <a:buNone/>
            </a:pPr>
            <a:r>
              <a:rPr lang="en-US" b="1" dirty="0"/>
              <a:t>2 000 VND</a:t>
            </a:r>
          </a:p>
          <a:p>
            <a:pPr marL="0" indent="0">
              <a:buFont typeface="Source Sans Pro"/>
              <a:buNone/>
            </a:pPr>
            <a:r>
              <a:rPr lang="en-US" dirty="0"/>
              <a:t>0</a:t>
            </a:r>
          </a:p>
        </p:txBody>
      </p:sp>
      <p:sp>
        <p:nvSpPr>
          <p:cNvPr id="13" name="Google Shape;141;p20">
            <a:extLst>
              <a:ext uri="{FF2B5EF4-FFF2-40B4-BE49-F238E27FC236}">
                <a16:creationId xmlns:a16="http://schemas.microsoft.com/office/drawing/2014/main" id="{DAAE3FAB-D03D-4A0A-8098-0CD2CC59E6DB}"/>
              </a:ext>
            </a:extLst>
          </p:cNvPr>
          <p:cNvSpPr txBox="1">
            <a:spLocks/>
          </p:cNvSpPr>
          <p:nvPr/>
        </p:nvSpPr>
        <p:spPr>
          <a:xfrm>
            <a:off x="6168201" y="1788485"/>
            <a:ext cx="1794017" cy="1053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Source Sans Pro"/>
              <a:buChar char="◎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Source Sans Pro"/>
              <a:buChar char="◉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>
              <a:buFont typeface="Source Sans Pro"/>
              <a:buNone/>
            </a:pPr>
            <a:r>
              <a:rPr lang="en-US" b="1" dirty="0"/>
              <a:t>1 000 VND</a:t>
            </a:r>
          </a:p>
          <a:p>
            <a:pPr marL="0" indent="0">
              <a:buFont typeface="Source Sans Pro"/>
              <a:buNone/>
            </a:pPr>
            <a:r>
              <a:rPr lang="en-US" dirty="0"/>
              <a:t>1</a:t>
            </a:r>
          </a:p>
        </p:txBody>
      </p:sp>
      <p:sp>
        <p:nvSpPr>
          <p:cNvPr id="14" name="Google Shape;944;p48">
            <a:extLst>
              <a:ext uri="{FF2B5EF4-FFF2-40B4-BE49-F238E27FC236}">
                <a16:creationId xmlns:a16="http://schemas.microsoft.com/office/drawing/2014/main" id="{A73D891D-525C-4BFC-ACA7-8ADEFC491CC5}"/>
              </a:ext>
            </a:extLst>
          </p:cNvPr>
          <p:cNvSpPr/>
          <p:nvPr/>
        </p:nvSpPr>
        <p:spPr>
          <a:xfrm>
            <a:off x="8017006" y="2145028"/>
            <a:ext cx="340844" cy="340865"/>
          </a:xfrm>
          <a:custGeom>
            <a:avLst/>
            <a:gdLst/>
            <a:ahLst/>
            <a:cxnLst/>
            <a:rect l="l" t="t" r="r" b="b"/>
            <a:pathLst>
              <a:path w="16221" h="16222" fill="none" extrusionOk="0">
                <a:moveTo>
                  <a:pt x="0" y="8111"/>
                </a:moveTo>
                <a:lnTo>
                  <a:pt x="0" y="8111"/>
                </a:lnTo>
                <a:lnTo>
                  <a:pt x="0" y="7697"/>
                </a:lnTo>
                <a:lnTo>
                  <a:pt x="49" y="7283"/>
                </a:lnTo>
                <a:lnTo>
                  <a:pt x="98" y="6869"/>
                </a:lnTo>
                <a:lnTo>
                  <a:pt x="171" y="6479"/>
                </a:lnTo>
                <a:lnTo>
                  <a:pt x="244" y="6090"/>
                </a:lnTo>
                <a:lnTo>
                  <a:pt x="366" y="5700"/>
                </a:lnTo>
                <a:lnTo>
                  <a:pt x="487" y="5335"/>
                </a:lnTo>
                <a:lnTo>
                  <a:pt x="634" y="4945"/>
                </a:lnTo>
                <a:lnTo>
                  <a:pt x="804" y="4604"/>
                </a:lnTo>
                <a:lnTo>
                  <a:pt x="975" y="4239"/>
                </a:lnTo>
                <a:lnTo>
                  <a:pt x="1169" y="3898"/>
                </a:lnTo>
                <a:lnTo>
                  <a:pt x="1389" y="3581"/>
                </a:lnTo>
                <a:lnTo>
                  <a:pt x="1608" y="3264"/>
                </a:lnTo>
                <a:lnTo>
                  <a:pt x="1851" y="2948"/>
                </a:lnTo>
                <a:lnTo>
                  <a:pt x="2119" y="2656"/>
                </a:lnTo>
                <a:lnTo>
                  <a:pt x="2387" y="2388"/>
                </a:lnTo>
                <a:lnTo>
                  <a:pt x="2655" y="2120"/>
                </a:lnTo>
                <a:lnTo>
                  <a:pt x="2947" y="1852"/>
                </a:lnTo>
                <a:lnTo>
                  <a:pt x="3264" y="1608"/>
                </a:lnTo>
                <a:lnTo>
                  <a:pt x="3581" y="1389"/>
                </a:lnTo>
                <a:lnTo>
                  <a:pt x="3897" y="1170"/>
                </a:lnTo>
                <a:lnTo>
                  <a:pt x="4238" y="975"/>
                </a:lnTo>
                <a:lnTo>
                  <a:pt x="4603" y="805"/>
                </a:lnTo>
                <a:lnTo>
                  <a:pt x="4944" y="634"/>
                </a:lnTo>
                <a:lnTo>
                  <a:pt x="5334" y="488"/>
                </a:lnTo>
                <a:lnTo>
                  <a:pt x="5699" y="366"/>
                </a:lnTo>
                <a:lnTo>
                  <a:pt x="6089" y="244"/>
                </a:lnTo>
                <a:lnTo>
                  <a:pt x="6479" y="171"/>
                </a:lnTo>
                <a:lnTo>
                  <a:pt x="6868" y="98"/>
                </a:lnTo>
                <a:lnTo>
                  <a:pt x="7282" y="50"/>
                </a:lnTo>
                <a:lnTo>
                  <a:pt x="7696" y="1"/>
                </a:lnTo>
                <a:lnTo>
                  <a:pt x="8111" y="1"/>
                </a:lnTo>
                <a:lnTo>
                  <a:pt x="8111" y="1"/>
                </a:lnTo>
                <a:lnTo>
                  <a:pt x="8525" y="1"/>
                </a:lnTo>
                <a:lnTo>
                  <a:pt x="8939" y="50"/>
                </a:lnTo>
                <a:lnTo>
                  <a:pt x="9353" y="98"/>
                </a:lnTo>
                <a:lnTo>
                  <a:pt x="9742" y="171"/>
                </a:lnTo>
                <a:lnTo>
                  <a:pt x="10132" y="244"/>
                </a:lnTo>
                <a:lnTo>
                  <a:pt x="10522" y="366"/>
                </a:lnTo>
                <a:lnTo>
                  <a:pt x="10911" y="488"/>
                </a:lnTo>
                <a:lnTo>
                  <a:pt x="11277" y="634"/>
                </a:lnTo>
                <a:lnTo>
                  <a:pt x="11618" y="805"/>
                </a:lnTo>
                <a:lnTo>
                  <a:pt x="11983" y="975"/>
                </a:lnTo>
                <a:lnTo>
                  <a:pt x="12324" y="1170"/>
                </a:lnTo>
                <a:lnTo>
                  <a:pt x="12641" y="1389"/>
                </a:lnTo>
                <a:lnTo>
                  <a:pt x="12957" y="1608"/>
                </a:lnTo>
                <a:lnTo>
                  <a:pt x="13274" y="1852"/>
                </a:lnTo>
                <a:lnTo>
                  <a:pt x="13566" y="2120"/>
                </a:lnTo>
                <a:lnTo>
                  <a:pt x="13834" y="2388"/>
                </a:lnTo>
                <a:lnTo>
                  <a:pt x="14126" y="2656"/>
                </a:lnTo>
                <a:lnTo>
                  <a:pt x="14370" y="2948"/>
                </a:lnTo>
                <a:lnTo>
                  <a:pt x="14613" y="3264"/>
                </a:lnTo>
                <a:lnTo>
                  <a:pt x="14832" y="3581"/>
                </a:lnTo>
                <a:lnTo>
                  <a:pt x="15052" y="3898"/>
                </a:lnTo>
                <a:lnTo>
                  <a:pt x="15247" y="4239"/>
                </a:lnTo>
                <a:lnTo>
                  <a:pt x="15417" y="4604"/>
                </a:lnTo>
                <a:lnTo>
                  <a:pt x="15587" y="4945"/>
                </a:lnTo>
                <a:lnTo>
                  <a:pt x="15734" y="5335"/>
                </a:lnTo>
                <a:lnTo>
                  <a:pt x="15855" y="5700"/>
                </a:lnTo>
                <a:lnTo>
                  <a:pt x="15977" y="6090"/>
                </a:lnTo>
                <a:lnTo>
                  <a:pt x="16050" y="6479"/>
                </a:lnTo>
                <a:lnTo>
                  <a:pt x="16123" y="6869"/>
                </a:lnTo>
                <a:lnTo>
                  <a:pt x="16172" y="7283"/>
                </a:lnTo>
                <a:lnTo>
                  <a:pt x="16221" y="7697"/>
                </a:lnTo>
                <a:lnTo>
                  <a:pt x="16221" y="8111"/>
                </a:lnTo>
                <a:lnTo>
                  <a:pt x="16221" y="8111"/>
                </a:lnTo>
                <a:lnTo>
                  <a:pt x="16221" y="8525"/>
                </a:lnTo>
                <a:lnTo>
                  <a:pt x="16172" y="8939"/>
                </a:lnTo>
                <a:lnTo>
                  <a:pt x="16123" y="9353"/>
                </a:lnTo>
                <a:lnTo>
                  <a:pt x="16050" y="9743"/>
                </a:lnTo>
                <a:lnTo>
                  <a:pt x="15977" y="10133"/>
                </a:lnTo>
                <a:lnTo>
                  <a:pt x="15855" y="10522"/>
                </a:lnTo>
                <a:lnTo>
                  <a:pt x="15734" y="10888"/>
                </a:lnTo>
                <a:lnTo>
                  <a:pt x="15587" y="11277"/>
                </a:lnTo>
                <a:lnTo>
                  <a:pt x="15417" y="11618"/>
                </a:lnTo>
                <a:lnTo>
                  <a:pt x="15247" y="11984"/>
                </a:lnTo>
                <a:lnTo>
                  <a:pt x="15052" y="12324"/>
                </a:lnTo>
                <a:lnTo>
                  <a:pt x="14832" y="12641"/>
                </a:lnTo>
                <a:lnTo>
                  <a:pt x="14613" y="12958"/>
                </a:lnTo>
                <a:lnTo>
                  <a:pt x="14370" y="13274"/>
                </a:lnTo>
                <a:lnTo>
                  <a:pt x="14126" y="13567"/>
                </a:lnTo>
                <a:lnTo>
                  <a:pt x="13834" y="13835"/>
                </a:lnTo>
                <a:lnTo>
                  <a:pt x="13566" y="14102"/>
                </a:lnTo>
                <a:lnTo>
                  <a:pt x="13274" y="14370"/>
                </a:lnTo>
                <a:lnTo>
                  <a:pt x="12957" y="14614"/>
                </a:lnTo>
                <a:lnTo>
                  <a:pt x="12641" y="14833"/>
                </a:lnTo>
                <a:lnTo>
                  <a:pt x="12324" y="15052"/>
                </a:lnTo>
                <a:lnTo>
                  <a:pt x="11983" y="15247"/>
                </a:lnTo>
                <a:lnTo>
                  <a:pt x="11618" y="15418"/>
                </a:lnTo>
                <a:lnTo>
                  <a:pt x="11277" y="15588"/>
                </a:lnTo>
                <a:lnTo>
                  <a:pt x="10911" y="15734"/>
                </a:lnTo>
                <a:lnTo>
                  <a:pt x="10522" y="15856"/>
                </a:lnTo>
                <a:lnTo>
                  <a:pt x="10132" y="15978"/>
                </a:lnTo>
                <a:lnTo>
                  <a:pt x="9742" y="16051"/>
                </a:lnTo>
                <a:lnTo>
                  <a:pt x="9353" y="16124"/>
                </a:lnTo>
                <a:lnTo>
                  <a:pt x="8939" y="16173"/>
                </a:lnTo>
                <a:lnTo>
                  <a:pt x="8525" y="16221"/>
                </a:lnTo>
                <a:lnTo>
                  <a:pt x="8111" y="16221"/>
                </a:lnTo>
                <a:lnTo>
                  <a:pt x="8111" y="16221"/>
                </a:lnTo>
                <a:lnTo>
                  <a:pt x="7696" y="16221"/>
                </a:lnTo>
                <a:lnTo>
                  <a:pt x="7282" y="16173"/>
                </a:lnTo>
                <a:lnTo>
                  <a:pt x="6868" y="16124"/>
                </a:lnTo>
                <a:lnTo>
                  <a:pt x="6479" y="16051"/>
                </a:lnTo>
                <a:lnTo>
                  <a:pt x="6089" y="15978"/>
                </a:lnTo>
                <a:lnTo>
                  <a:pt x="5699" y="15856"/>
                </a:lnTo>
                <a:lnTo>
                  <a:pt x="5334" y="15734"/>
                </a:lnTo>
                <a:lnTo>
                  <a:pt x="4944" y="15588"/>
                </a:lnTo>
                <a:lnTo>
                  <a:pt x="4603" y="15418"/>
                </a:lnTo>
                <a:lnTo>
                  <a:pt x="4238" y="15247"/>
                </a:lnTo>
                <a:lnTo>
                  <a:pt x="3897" y="15052"/>
                </a:lnTo>
                <a:lnTo>
                  <a:pt x="3581" y="14833"/>
                </a:lnTo>
                <a:lnTo>
                  <a:pt x="3264" y="14614"/>
                </a:lnTo>
                <a:lnTo>
                  <a:pt x="2947" y="14370"/>
                </a:lnTo>
                <a:lnTo>
                  <a:pt x="2655" y="14102"/>
                </a:lnTo>
                <a:lnTo>
                  <a:pt x="2387" y="13835"/>
                </a:lnTo>
                <a:lnTo>
                  <a:pt x="2119" y="13567"/>
                </a:lnTo>
                <a:lnTo>
                  <a:pt x="1851" y="13274"/>
                </a:lnTo>
                <a:lnTo>
                  <a:pt x="1608" y="12958"/>
                </a:lnTo>
                <a:lnTo>
                  <a:pt x="1389" y="12641"/>
                </a:lnTo>
                <a:lnTo>
                  <a:pt x="1169" y="12324"/>
                </a:lnTo>
                <a:lnTo>
                  <a:pt x="975" y="11984"/>
                </a:lnTo>
                <a:lnTo>
                  <a:pt x="804" y="11618"/>
                </a:lnTo>
                <a:lnTo>
                  <a:pt x="634" y="11277"/>
                </a:lnTo>
                <a:lnTo>
                  <a:pt x="487" y="10888"/>
                </a:lnTo>
                <a:lnTo>
                  <a:pt x="366" y="10522"/>
                </a:lnTo>
                <a:lnTo>
                  <a:pt x="244" y="10133"/>
                </a:lnTo>
                <a:lnTo>
                  <a:pt x="171" y="9743"/>
                </a:lnTo>
                <a:lnTo>
                  <a:pt x="98" y="9353"/>
                </a:lnTo>
                <a:lnTo>
                  <a:pt x="49" y="8939"/>
                </a:lnTo>
                <a:lnTo>
                  <a:pt x="0" y="8525"/>
                </a:lnTo>
                <a:lnTo>
                  <a:pt x="0" y="8111"/>
                </a:lnTo>
                <a:lnTo>
                  <a:pt x="0" y="8111"/>
                </a:lnTo>
                <a:close/>
                <a:moveTo>
                  <a:pt x="7234" y="11180"/>
                </a:moveTo>
                <a:lnTo>
                  <a:pt x="7234" y="11180"/>
                </a:lnTo>
                <a:lnTo>
                  <a:pt x="7282" y="11180"/>
                </a:lnTo>
                <a:lnTo>
                  <a:pt x="7282" y="11180"/>
                </a:lnTo>
                <a:lnTo>
                  <a:pt x="7453" y="11155"/>
                </a:lnTo>
                <a:lnTo>
                  <a:pt x="7623" y="11082"/>
                </a:lnTo>
                <a:lnTo>
                  <a:pt x="7794" y="10985"/>
                </a:lnTo>
                <a:lnTo>
                  <a:pt x="7916" y="10863"/>
                </a:lnTo>
                <a:lnTo>
                  <a:pt x="12007" y="6747"/>
                </a:lnTo>
                <a:lnTo>
                  <a:pt x="12007" y="6747"/>
                </a:lnTo>
                <a:lnTo>
                  <a:pt x="12105" y="6625"/>
                </a:lnTo>
                <a:lnTo>
                  <a:pt x="12153" y="6504"/>
                </a:lnTo>
                <a:lnTo>
                  <a:pt x="12202" y="6358"/>
                </a:lnTo>
                <a:lnTo>
                  <a:pt x="12202" y="6211"/>
                </a:lnTo>
                <a:lnTo>
                  <a:pt x="12202" y="6211"/>
                </a:lnTo>
                <a:lnTo>
                  <a:pt x="12178" y="6017"/>
                </a:lnTo>
                <a:lnTo>
                  <a:pt x="12129" y="5822"/>
                </a:lnTo>
                <a:lnTo>
                  <a:pt x="12032" y="5676"/>
                </a:lnTo>
                <a:lnTo>
                  <a:pt x="11886" y="5529"/>
                </a:lnTo>
                <a:lnTo>
                  <a:pt x="11886" y="5529"/>
                </a:lnTo>
                <a:lnTo>
                  <a:pt x="11764" y="5432"/>
                </a:lnTo>
                <a:lnTo>
                  <a:pt x="11618" y="5383"/>
                </a:lnTo>
                <a:lnTo>
                  <a:pt x="11472" y="5335"/>
                </a:lnTo>
                <a:lnTo>
                  <a:pt x="11325" y="5335"/>
                </a:lnTo>
                <a:lnTo>
                  <a:pt x="11325" y="5335"/>
                </a:lnTo>
                <a:lnTo>
                  <a:pt x="11131" y="5359"/>
                </a:lnTo>
                <a:lnTo>
                  <a:pt x="10960" y="5408"/>
                </a:lnTo>
                <a:lnTo>
                  <a:pt x="10790" y="5505"/>
                </a:lnTo>
                <a:lnTo>
                  <a:pt x="10643" y="5651"/>
                </a:lnTo>
                <a:lnTo>
                  <a:pt x="7161" y="8988"/>
                </a:lnTo>
                <a:lnTo>
                  <a:pt x="5797" y="7648"/>
                </a:lnTo>
                <a:lnTo>
                  <a:pt x="5797" y="7648"/>
                </a:lnTo>
                <a:lnTo>
                  <a:pt x="5675" y="7527"/>
                </a:lnTo>
                <a:lnTo>
                  <a:pt x="5505" y="7454"/>
                </a:lnTo>
                <a:lnTo>
                  <a:pt x="5358" y="7405"/>
                </a:lnTo>
                <a:lnTo>
                  <a:pt x="5188" y="7380"/>
                </a:lnTo>
                <a:lnTo>
                  <a:pt x="5188" y="7380"/>
                </a:lnTo>
                <a:lnTo>
                  <a:pt x="5017" y="7405"/>
                </a:lnTo>
                <a:lnTo>
                  <a:pt x="4847" y="7454"/>
                </a:lnTo>
                <a:lnTo>
                  <a:pt x="4701" y="7527"/>
                </a:lnTo>
                <a:lnTo>
                  <a:pt x="4555" y="7648"/>
                </a:lnTo>
                <a:lnTo>
                  <a:pt x="4555" y="7648"/>
                </a:lnTo>
                <a:lnTo>
                  <a:pt x="4457" y="7770"/>
                </a:lnTo>
                <a:lnTo>
                  <a:pt x="4360" y="7916"/>
                </a:lnTo>
                <a:lnTo>
                  <a:pt x="4311" y="8087"/>
                </a:lnTo>
                <a:lnTo>
                  <a:pt x="4311" y="8257"/>
                </a:lnTo>
                <a:lnTo>
                  <a:pt x="4311" y="8257"/>
                </a:lnTo>
                <a:lnTo>
                  <a:pt x="4311" y="8428"/>
                </a:lnTo>
                <a:lnTo>
                  <a:pt x="4360" y="8598"/>
                </a:lnTo>
                <a:lnTo>
                  <a:pt x="4457" y="8744"/>
                </a:lnTo>
                <a:lnTo>
                  <a:pt x="4555" y="8890"/>
                </a:lnTo>
                <a:lnTo>
                  <a:pt x="6601" y="10936"/>
                </a:lnTo>
                <a:lnTo>
                  <a:pt x="6601" y="10936"/>
                </a:lnTo>
                <a:lnTo>
                  <a:pt x="6747" y="11034"/>
                </a:lnTo>
                <a:lnTo>
                  <a:pt x="6893" y="11131"/>
                </a:lnTo>
                <a:lnTo>
                  <a:pt x="7063" y="11180"/>
                </a:lnTo>
                <a:lnTo>
                  <a:pt x="7234" y="11180"/>
                </a:lnTo>
                <a:lnTo>
                  <a:pt x="7234" y="11180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625642" y="308120"/>
            <a:ext cx="7732208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fontAlgn="base"/>
            <a:r>
              <a:rPr lang="en-US" b="1" dirty="0"/>
              <a:t>Basic </a:t>
            </a:r>
            <a:r>
              <a:rPr lang="en-US" sz="2800" b="1" dirty="0"/>
              <a:t>structure</a:t>
            </a:r>
          </a:p>
        </p:txBody>
      </p:sp>
      <p:sp>
        <p:nvSpPr>
          <p:cNvPr id="111" name="Google Shape;111;p17"/>
          <p:cNvSpPr txBox="1">
            <a:spLocks noGrp="1"/>
          </p:cNvSpPr>
          <p:nvPr>
            <p:ph type="body" idx="1"/>
          </p:nvPr>
        </p:nvSpPr>
        <p:spPr>
          <a:xfrm>
            <a:off x="577516" y="1141942"/>
            <a:ext cx="8168043" cy="35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indent="0">
              <a:lnSpc>
                <a:spcPct val="150000"/>
              </a:lnSpc>
              <a:buNone/>
            </a:pPr>
            <a:r>
              <a:rPr lang="en-US" sz="2000" b="1" dirty="0"/>
              <a:t>Step 1: </a:t>
            </a:r>
            <a:r>
              <a:rPr lang="en-US" sz="2000" dirty="0"/>
              <a:t>Define problem &amp; all possible solutions (for each step)</a:t>
            </a:r>
          </a:p>
          <a:p>
            <a:pPr marL="76200" indent="0">
              <a:lnSpc>
                <a:spcPct val="150000"/>
              </a:lnSpc>
              <a:buNone/>
            </a:pPr>
            <a:r>
              <a:rPr lang="en-US" sz="2000" b="1" dirty="0"/>
              <a:t>Step 2: </a:t>
            </a:r>
            <a:r>
              <a:rPr lang="en-US" sz="2000" dirty="0"/>
              <a:t>Determine benefit or value of each solution</a:t>
            </a:r>
          </a:p>
          <a:p>
            <a:pPr marL="76200" indent="0">
              <a:lnSpc>
                <a:spcPct val="150000"/>
              </a:lnSpc>
              <a:buNone/>
            </a:pPr>
            <a:r>
              <a:rPr lang="en-US" sz="2000" b="1" dirty="0"/>
              <a:t>Step 3: </a:t>
            </a:r>
            <a:r>
              <a:rPr lang="en-US" sz="2000" dirty="0"/>
              <a:t>Select the solution with maximum benefit or value</a:t>
            </a:r>
          </a:p>
          <a:p>
            <a:pPr marL="76200" indent="0">
              <a:lnSpc>
                <a:spcPct val="150000"/>
              </a:lnSpc>
              <a:buNone/>
            </a:pPr>
            <a:r>
              <a:rPr lang="en-US" sz="2000" b="1" dirty="0"/>
              <a:t>Step 4: </a:t>
            </a:r>
            <a:r>
              <a:rPr lang="en-US" sz="2000" dirty="0"/>
              <a:t>Repeat until the solution is complete</a:t>
            </a:r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1A939DA3-04F1-BEEB-42C9-09527B3DD88C}"/>
              </a:ext>
            </a:extLst>
          </p:cNvPr>
          <p:cNvCxnSpPr>
            <a:cxnSpLocks/>
          </p:cNvCxnSpPr>
          <p:nvPr/>
        </p:nvCxnSpPr>
        <p:spPr>
          <a:xfrm>
            <a:off x="394264" y="933122"/>
            <a:ext cx="6761398" cy="0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85932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Cordelia template">
  <a:themeElements>
    <a:clrScheme name="Custom 347">
      <a:dk1>
        <a:srgbClr val="263238"/>
      </a:dk1>
      <a:lt1>
        <a:srgbClr val="FFFFFF"/>
      </a:lt1>
      <a:dk2>
        <a:srgbClr val="607D8B"/>
      </a:dk2>
      <a:lt2>
        <a:srgbClr val="ECEFF1"/>
      </a:lt2>
      <a:accent1>
        <a:srgbClr val="0091EA"/>
      </a:accent1>
      <a:accent2>
        <a:srgbClr val="0053A3"/>
      </a:accent2>
      <a:accent3>
        <a:srgbClr val="607D8B"/>
      </a:accent3>
      <a:accent4>
        <a:srgbClr val="CFD8DC"/>
      </a:accent4>
      <a:accent5>
        <a:srgbClr val="ECEFF1"/>
      </a:accent5>
      <a:accent6>
        <a:srgbClr val="ACDBF8"/>
      </a:accent6>
      <a:hlink>
        <a:srgbClr val="0091EA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1374</TotalTime>
  <Words>1308</Words>
  <Application>Microsoft Office PowerPoint</Application>
  <PresentationFormat>On-screen Show (16:9)</PresentationFormat>
  <Paragraphs>272</Paragraphs>
  <Slides>61</Slides>
  <Notes>61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71" baseType="lpstr">
      <vt:lpstr>Calibri</vt:lpstr>
      <vt:lpstr>Quattrocento Sans</vt:lpstr>
      <vt:lpstr>Source Sans Pro</vt:lpstr>
      <vt:lpstr>Times New Roman</vt:lpstr>
      <vt:lpstr>Roboto Slab</vt:lpstr>
      <vt:lpstr>Helvetica Neue</vt:lpstr>
      <vt:lpstr>Arial</vt:lpstr>
      <vt:lpstr>Cambria Math</vt:lpstr>
      <vt:lpstr>Roboto</vt:lpstr>
      <vt:lpstr>Cordelia template</vt:lpstr>
      <vt:lpstr>PowerPoint Presentation</vt:lpstr>
      <vt:lpstr>PowerPoint Presentation</vt:lpstr>
      <vt:lpstr>1. Definition</vt:lpstr>
      <vt:lpstr>What is Greedy Algorithm?</vt:lpstr>
      <vt:lpstr>Discuss</vt:lpstr>
      <vt:lpstr>2. Working Mechanism</vt:lpstr>
      <vt:lpstr>Return the money</vt:lpstr>
      <vt:lpstr>26 000 VND</vt:lpstr>
      <vt:lpstr>Basic structure</vt:lpstr>
      <vt:lpstr>On each step, the choice made must be</vt:lpstr>
      <vt:lpstr>Time complexity</vt:lpstr>
      <vt:lpstr>Return the money</vt:lpstr>
      <vt:lpstr>6 000 VND</vt:lpstr>
      <vt:lpstr>3. Characteristics</vt:lpstr>
      <vt:lpstr>Limitations</vt:lpstr>
      <vt:lpstr>Discuss</vt:lpstr>
      <vt:lpstr>Advantages</vt:lpstr>
      <vt:lpstr>Conditions for Using Greedy Algorithm</vt:lpstr>
      <vt:lpstr>4.  Applications of greedy algorithm.</vt:lpstr>
      <vt:lpstr>Applications of greedy algorithm.</vt:lpstr>
      <vt:lpstr>Constructing Minimum Spanning Trees.</vt:lpstr>
      <vt:lpstr>Instance of minimum spanning tree</vt:lpstr>
      <vt:lpstr> Constructing Minimum Spanning Trees.</vt:lpstr>
      <vt:lpstr>Solution for minimum spanning tree.</vt:lpstr>
      <vt:lpstr>Pseudocode of Prim’s algorithm.</vt:lpstr>
      <vt:lpstr>Example of Prim’s algorithm.</vt:lpstr>
      <vt:lpstr>Example of Prim’s algorithm.</vt:lpstr>
      <vt:lpstr>Example of Prim’s algorithm.</vt:lpstr>
      <vt:lpstr>Example of Prim’s algorithm.</vt:lpstr>
      <vt:lpstr>Example of Prim’s algorithm.</vt:lpstr>
      <vt:lpstr>Example of Prim’s algorithm.</vt:lpstr>
      <vt:lpstr>PowerPoint Presentation</vt:lpstr>
      <vt:lpstr>Time complexity of Prim’s algorithm.</vt:lpstr>
      <vt:lpstr>Pseudocode of Kruskal’s algorithm.</vt:lpstr>
      <vt:lpstr>Instance of Kruskal’s algorithm.</vt:lpstr>
      <vt:lpstr>Example of Kruskal’s algorithm.</vt:lpstr>
      <vt:lpstr>Example of Kruskal’s algorithm.</vt:lpstr>
      <vt:lpstr>Example of Kruskal’s algorithm.</vt:lpstr>
      <vt:lpstr>Example of Kruskal’s algorithm.</vt:lpstr>
      <vt:lpstr>Example of Kruskal’s algorithm.</vt:lpstr>
      <vt:lpstr>PowerPoint Presentation</vt:lpstr>
      <vt:lpstr>Time complexity of Kruskal’s algorithm.</vt:lpstr>
      <vt:lpstr>Single-source shortest-paths problem</vt:lpstr>
      <vt:lpstr>Single-source shortest-paths problem</vt:lpstr>
      <vt:lpstr>Dijkstra’s Algorithm</vt:lpstr>
      <vt:lpstr>Pseudocode of Dijkstra’s Algorithm</vt:lpstr>
      <vt:lpstr>Example of Dijkstra’s Algorithm.</vt:lpstr>
      <vt:lpstr>Example of Dijkstra’s Algorithm.</vt:lpstr>
      <vt:lpstr>PowerPoint Presentation</vt:lpstr>
      <vt:lpstr>Time complexity of Kruskal’s algorithm.</vt:lpstr>
      <vt:lpstr>Discuss</vt:lpstr>
      <vt:lpstr>Data security in the cloud environment</vt:lpstr>
      <vt:lpstr>Methodology</vt:lpstr>
      <vt:lpstr>Huffman’s Coding</vt:lpstr>
      <vt:lpstr>Huffman’s Coding</vt:lpstr>
      <vt:lpstr>Huffman’s Coding</vt:lpstr>
      <vt:lpstr>Example of Huffman’s Coding.</vt:lpstr>
      <vt:lpstr>Example of Huffman’s Coding.</vt:lpstr>
      <vt:lpstr>Example of Huffman’s Coding.</vt:lpstr>
      <vt:lpstr>Example of Huffman’s Coding.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cp:lastModifiedBy>Mai Nhất Tùng</cp:lastModifiedBy>
  <cp:revision>93</cp:revision>
  <dcterms:modified xsi:type="dcterms:W3CDTF">2023-05-08T14:44:51Z</dcterms:modified>
</cp:coreProperties>
</file>